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78" r:id="rId3"/>
    <p:sldId id="379" r:id="rId4"/>
    <p:sldId id="363" r:id="rId6"/>
    <p:sldId id="322" r:id="rId7"/>
    <p:sldId id="419" r:id="rId8"/>
    <p:sldId id="365" r:id="rId9"/>
    <p:sldId id="364" r:id="rId10"/>
    <p:sldId id="366" r:id="rId11"/>
    <p:sldId id="367" r:id="rId12"/>
    <p:sldId id="368" r:id="rId13"/>
    <p:sldId id="372" r:id="rId14"/>
    <p:sldId id="374" r:id="rId15"/>
    <p:sldId id="380" r:id="rId16"/>
    <p:sldId id="370" r:id="rId17"/>
    <p:sldId id="375" r:id="rId18"/>
    <p:sldId id="376" r:id="rId19"/>
    <p:sldId id="377" r:id="rId20"/>
    <p:sldId id="359" r:id="rId21"/>
    <p:sldId id="314" r:id="rId22"/>
    <p:sldId id="385" r:id="rId23"/>
    <p:sldId id="381" r:id="rId24"/>
    <p:sldId id="386" r:id="rId25"/>
    <p:sldId id="387" r:id="rId26"/>
    <p:sldId id="383" r:id="rId27"/>
    <p:sldId id="388" r:id="rId28"/>
    <p:sldId id="382" r:id="rId29"/>
    <p:sldId id="418" r:id="rId30"/>
    <p:sldId id="389" r:id="rId31"/>
    <p:sldId id="384" r:id="rId32"/>
    <p:sldId id="390" r:id="rId33"/>
    <p:sldId id="391" r:id="rId34"/>
    <p:sldId id="335" r:id="rId35"/>
    <p:sldId id="392" r:id="rId36"/>
    <p:sldId id="269" r:id="rId37"/>
    <p:sldId id="270" r:id="rId38"/>
    <p:sldId id="393" r:id="rId39"/>
    <p:sldId id="394" r:id="rId40"/>
    <p:sldId id="417" r:id="rId41"/>
    <p:sldId id="395" r:id="rId42"/>
    <p:sldId id="360" r:id="rId43"/>
    <p:sldId id="396" r:id="rId44"/>
    <p:sldId id="397" r:id="rId45"/>
    <p:sldId id="398" r:id="rId46"/>
    <p:sldId id="401" r:id="rId47"/>
    <p:sldId id="400" r:id="rId48"/>
    <p:sldId id="361" r:id="rId49"/>
    <p:sldId id="402" r:id="rId50"/>
    <p:sldId id="403" r:id="rId51"/>
    <p:sldId id="404" r:id="rId52"/>
    <p:sldId id="405" r:id="rId53"/>
    <p:sldId id="406" r:id="rId54"/>
    <p:sldId id="408" r:id="rId55"/>
    <p:sldId id="409" r:id="rId56"/>
    <p:sldId id="410" r:id="rId57"/>
    <p:sldId id="407" r:id="rId58"/>
    <p:sldId id="411" r:id="rId59"/>
    <p:sldId id="362" r:id="rId60"/>
    <p:sldId id="412" r:id="rId61"/>
    <p:sldId id="413" r:id="rId62"/>
    <p:sldId id="414" r:id="rId63"/>
    <p:sldId id="416" r:id="rId64"/>
    <p:sldId id="350"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2F47"/>
    <a:srgbClr val="FFC000"/>
    <a:srgbClr val="B12725"/>
    <a:srgbClr val="05BAC8"/>
    <a:srgbClr val="21AB82"/>
    <a:srgbClr val="F14124"/>
    <a:srgbClr val="5DCEAF"/>
    <a:srgbClr val="1A92A2"/>
    <a:srgbClr val="F69230"/>
    <a:srgbClr val="5ECC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27" autoAdjust="0"/>
    <p:restoredTop sz="86463" autoAdjust="0"/>
  </p:normalViewPr>
  <p:slideViewPr>
    <p:cSldViewPr snapToGrid="0">
      <p:cViewPr varScale="1">
        <p:scale>
          <a:sx n="79" d="100"/>
          <a:sy n="79" d="100"/>
        </p:scale>
        <p:origin x="912" y="96"/>
      </p:cViewPr>
      <p:guideLst>
        <p:guide orient="horz" pos="1049"/>
        <p:guide pos="5155"/>
      </p:guideLst>
    </p:cSldViewPr>
  </p:slideViewPr>
  <p:notesTextViewPr>
    <p:cViewPr>
      <p:scale>
        <a:sx n="66" d="100"/>
        <a:sy n="66" d="100"/>
      </p:scale>
      <p:origin x="0" y="0"/>
    </p:cViewPr>
  </p:notesTextViewPr>
  <p:sorterViewPr>
    <p:cViewPr>
      <p:scale>
        <a:sx n="60" d="100"/>
        <a:sy n="60" d="100"/>
      </p:scale>
      <p:origin x="0" y="3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rot="10800000">
            <a:off x="6115290" y="0"/>
            <a:ext cx="6076710" cy="6858000"/>
          </a:xfrm>
          <a:prstGeom prst="rect">
            <a:avLst/>
          </a:prstGeom>
          <a:gradFill flip="none" rotWithShape="1">
            <a:gsLst>
              <a:gs pos="0">
                <a:srgbClr val="163048"/>
              </a:gs>
              <a:gs pos="100000">
                <a:srgbClr val="0A172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2" y="0"/>
            <a:ext cx="6115291" cy="6858000"/>
          </a:xfrm>
          <a:prstGeom prst="rect">
            <a:avLst/>
          </a:prstGeom>
          <a:gradFill flip="none" rotWithShape="1">
            <a:gsLst>
              <a:gs pos="0">
                <a:srgbClr val="163048"/>
              </a:gs>
              <a:gs pos="100000">
                <a:srgbClr val="0A172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121917" tIns="60958" rIns="121917" bIns="60958"/>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lIns="121917" tIns="60958" rIns="121917" bIns="60958"/>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824AF190-E6C3-4F71-9AD4-820770AEF1A8}"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B5B5BF9F-75C6-42BD-8363-2F606FE0B60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gradFill flip="none" rotWithShape="1">
            <a:gsLst>
              <a:gs pos="0">
                <a:srgbClr val="163048"/>
              </a:gs>
              <a:gs pos="100000">
                <a:srgbClr val="0A172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gradFill flip="none" rotWithShape="1">
            <a:gsLst>
              <a:gs pos="0">
                <a:srgbClr val="163048"/>
              </a:gs>
              <a:gs pos="100000">
                <a:srgbClr val="0A172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 name="矩形 3"/>
          <p:cNvSpPr/>
          <p:nvPr userDrawn="1"/>
        </p:nvSpPr>
        <p:spPr>
          <a:xfrm>
            <a:off x="-2" y="0"/>
            <a:ext cx="6115291" cy="6858000"/>
          </a:xfrm>
          <a:prstGeom prst="rect">
            <a:avLst/>
          </a:prstGeom>
          <a:gradFill flip="none" rotWithShape="1">
            <a:gsLst>
              <a:gs pos="0">
                <a:srgbClr val="163048"/>
              </a:gs>
              <a:gs pos="100000">
                <a:srgbClr val="0A172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1" y="1268760"/>
          <a:ext cx="2394857" cy="4752000"/>
        </p:xfrm>
        <a:graphic>
          <a:graphicData uri="http://schemas.openxmlformats.org/drawingml/2006/table">
            <a:tbl>
              <a:tblPr>
                <a:tableStyleId>{2D5ABB26-0587-4C30-8999-92F81FD0307C}</a:tableStyleId>
              </a:tblPr>
              <a:tblGrid>
                <a:gridCol w="2394857"/>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项目的操作流程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项目的遴选识别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合作伙伴的选择</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项目的契约精神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合作双方的角色定位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1" y="1272662"/>
            <a:ext cx="2351315" cy="788186"/>
            <a:chOff x="0" y="1272662"/>
            <a:chExt cx="1723599" cy="788186"/>
          </a:xfrm>
        </p:grpSpPr>
        <p:sp>
          <p:nvSpPr>
            <p:cNvPr id="11" name="矩形 10"/>
            <p:cNvSpPr/>
            <p:nvPr userDrawn="1"/>
          </p:nvSpPr>
          <p:spPr>
            <a:xfrm>
              <a:off x="0" y="1272662"/>
              <a:ext cx="1723599"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smtClean="0">
                  <a:solidFill>
                    <a:schemeClr val="bg1"/>
                  </a:solidFill>
                  <a:latin typeface="微软雅黑" panose="020B0503020204020204" pitchFamily="34" charset="-122"/>
                  <a:ea typeface="微软雅黑" panose="020B0503020204020204" pitchFamily="34" charset="-122"/>
                </a:rPr>
                <a:t>PPP</a:t>
              </a:r>
              <a:r>
                <a:rPr lang="zh-CN" altLang="en-US" sz="1800" dirty="0" smtClean="0">
                  <a:solidFill>
                    <a:schemeClr val="bg1"/>
                  </a:solidFill>
                  <a:latin typeface="微软雅黑" panose="020B0503020204020204" pitchFamily="34" charset="-122"/>
                  <a:ea typeface="微软雅黑" panose="020B0503020204020204" pitchFamily="34" charset="-122"/>
                </a:rPr>
                <a:t>模式的基本概念</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79583"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2362200" cy="4752000"/>
        </p:xfrm>
        <a:graphic>
          <a:graphicData uri="http://schemas.openxmlformats.org/drawingml/2006/table">
            <a:tbl>
              <a:tblPr>
                <a:tableStyleId>{2D5ABB26-0587-4C30-8999-92F81FD0307C}</a:tableStyleId>
              </a:tblPr>
              <a:tblGrid>
                <a:gridCol w="2362200"/>
              </a:tblGrid>
              <a:tr h="792000">
                <a:tc>
                  <a:txBody>
                    <a:bodyPr/>
                    <a:lstStyle/>
                    <a:p>
                      <a:pPr algn="ctr"/>
                      <a:r>
                        <a:rPr lang="en-US" altLang="zh-CN" sz="18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模式的基本概念</a:t>
                      </a:r>
                      <a:endPar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项目的遴选识别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合作伙伴的选择</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项目的契约精神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合作双方的角色定位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2275114" cy="788186"/>
            <a:chOff x="0" y="1272662"/>
            <a:chExt cx="1691680" cy="788186"/>
          </a:xfrm>
        </p:grpSpPr>
        <p:sp>
          <p:nvSpPr>
            <p:cNvPr id="15" name="矩形 14"/>
            <p:cNvSpPr/>
            <p:nvPr userDrawn="1"/>
          </p:nvSpPr>
          <p:spPr>
            <a:xfrm>
              <a:off x="0" y="1272662"/>
              <a:ext cx="1691680"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PPP</a:t>
              </a:r>
              <a:r>
                <a:rPr lang="zh-CN" altLang="en-US" sz="1600" dirty="0" smtClean="0">
                  <a:latin typeface="微软雅黑" panose="020B0503020204020204" pitchFamily="34" charset="-122"/>
                  <a:ea typeface="微软雅黑" panose="020B0503020204020204" pitchFamily="34" charset="-122"/>
                </a:rPr>
                <a:t>项目的操作流程</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0" y="1268760"/>
          <a:ext cx="2427514" cy="4752000"/>
        </p:xfrm>
        <a:graphic>
          <a:graphicData uri="http://schemas.openxmlformats.org/drawingml/2006/table">
            <a:tbl>
              <a:tblPr>
                <a:tableStyleId>{2D5ABB26-0587-4C30-8999-92F81FD0307C}</a:tableStyleId>
              </a:tblPr>
              <a:tblGrid>
                <a:gridCol w="2427514"/>
              </a:tblGrid>
              <a:tr h="792000">
                <a:tc>
                  <a:txBody>
                    <a:bodyPr/>
                    <a:lstStyle/>
                    <a:p>
                      <a:pPr algn="ctr"/>
                      <a:r>
                        <a:rPr lang="en-US" altLang="zh-CN" sz="18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模式的基本概念</a:t>
                      </a:r>
                      <a:endPar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项目的操作流程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合作伙伴的选择</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项目的契约精神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合作双方的角色定位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2198914" cy="788186"/>
            <a:chOff x="0" y="1272662"/>
            <a:chExt cx="1691680" cy="788186"/>
          </a:xfrm>
        </p:grpSpPr>
        <p:sp>
          <p:nvSpPr>
            <p:cNvPr id="15" name="矩形 14"/>
            <p:cNvSpPr/>
            <p:nvPr userDrawn="1"/>
          </p:nvSpPr>
          <p:spPr>
            <a:xfrm>
              <a:off x="0" y="1272662"/>
              <a:ext cx="1691680"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00" kern="1200" dirty="0" smtClean="0">
                  <a:solidFill>
                    <a:schemeClr val="lt1"/>
                  </a:solidFill>
                  <a:latin typeface="微软雅黑" panose="020B0503020204020204" pitchFamily="34" charset="-122"/>
                  <a:ea typeface="微软雅黑" panose="020B0503020204020204" pitchFamily="34" charset="-122"/>
                  <a:cs typeface="+mn-cs"/>
                </a:rPr>
                <a:t>PPP</a:t>
              </a: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项目的遴选识别</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1" y="1268760"/>
          <a:ext cx="2416629" cy="4752000"/>
        </p:xfrm>
        <a:graphic>
          <a:graphicData uri="http://schemas.openxmlformats.org/drawingml/2006/table">
            <a:tbl>
              <a:tblPr>
                <a:tableStyleId>{2D5ABB26-0587-4C30-8999-92F81FD0307C}</a:tableStyleId>
              </a:tblPr>
              <a:tblGrid>
                <a:gridCol w="2416629"/>
              </a:tblGrid>
              <a:tr h="792000">
                <a:tc>
                  <a:txBody>
                    <a:bodyPr/>
                    <a:lstStyle/>
                    <a:p>
                      <a:pPr algn="ctr"/>
                      <a:r>
                        <a:rPr lang="en-US" altLang="zh-CN" sz="18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模式的基本概念</a:t>
                      </a:r>
                      <a:endPar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项目的操作流程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项目的遴选识别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成果与应用</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项目的契约精神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合作双方的角色定位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1" y="3648260"/>
            <a:ext cx="2177143" cy="788186"/>
            <a:chOff x="0" y="1272662"/>
            <a:chExt cx="1691680" cy="788186"/>
          </a:xfrm>
        </p:grpSpPr>
        <p:sp>
          <p:nvSpPr>
            <p:cNvPr id="11" name="矩形 10"/>
            <p:cNvSpPr/>
            <p:nvPr userDrawn="1"/>
          </p:nvSpPr>
          <p:spPr>
            <a:xfrm>
              <a:off x="0" y="1272662"/>
              <a:ext cx="1691680"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600" kern="1200" dirty="0" smtClean="0">
                  <a:solidFill>
                    <a:schemeClr val="lt1"/>
                  </a:solidFill>
                  <a:latin typeface="微软雅黑" panose="020B0503020204020204" pitchFamily="34" charset="-122"/>
                  <a:ea typeface="微软雅黑" panose="020B0503020204020204" pitchFamily="34" charset="-122"/>
                  <a:cs typeface="+mn-cs"/>
                </a:rPr>
                <a:t>PPP</a:t>
              </a: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合作伙伴的选择</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1" y="1268760"/>
          <a:ext cx="2394857" cy="4752000"/>
        </p:xfrm>
        <a:graphic>
          <a:graphicData uri="http://schemas.openxmlformats.org/drawingml/2006/table">
            <a:tbl>
              <a:tblPr>
                <a:tableStyleId>{2D5ABB26-0587-4C30-8999-92F81FD0307C}</a:tableStyleId>
              </a:tblPr>
              <a:tblGrid>
                <a:gridCol w="2394857"/>
              </a:tblGrid>
              <a:tr h="792000">
                <a:tc>
                  <a:txBody>
                    <a:bodyPr/>
                    <a:lstStyle/>
                    <a:p>
                      <a:pPr algn="ctr"/>
                      <a:r>
                        <a:rPr lang="en-US" altLang="zh-CN" sz="18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模式的基本概念</a:t>
                      </a:r>
                      <a:endPar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项目的操作流程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项目的遴选识别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合作伙伴的选择</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相关建议</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合作双方的角色定位</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2275114" cy="788186"/>
            <a:chOff x="0" y="1272662"/>
            <a:chExt cx="1691680" cy="788186"/>
          </a:xfrm>
        </p:grpSpPr>
        <p:sp>
          <p:nvSpPr>
            <p:cNvPr id="15" name="矩形 14"/>
            <p:cNvSpPr/>
            <p:nvPr userDrawn="1"/>
          </p:nvSpPr>
          <p:spPr>
            <a:xfrm>
              <a:off x="0" y="1272662"/>
              <a:ext cx="1691680"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kern="1200" dirty="0" smtClean="0">
                  <a:solidFill>
                    <a:schemeClr val="lt1"/>
                  </a:solidFill>
                  <a:latin typeface="微软雅黑" panose="020B0503020204020204" pitchFamily="34" charset="-122"/>
                  <a:ea typeface="微软雅黑" panose="020B0503020204020204" pitchFamily="34" charset="-122"/>
                  <a:cs typeface="+mn-cs"/>
                </a:rPr>
                <a:t>PPP</a:t>
              </a: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项目的契约精神</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nvGraphicFramePr>
        <p:xfrm>
          <a:off x="-1" y="1268760"/>
          <a:ext cx="2394857" cy="4752000"/>
        </p:xfrm>
        <a:graphic>
          <a:graphicData uri="http://schemas.openxmlformats.org/drawingml/2006/table">
            <a:tbl>
              <a:tblPr>
                <a:tableStyleId>{2D5ABB26-0587-4C30-8999-92F81FD0307C}</a:tableStyleId>
              </a:tblPr>
              <a:tblGrid>
                <a:gridCol w="2394857"/>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8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rPr>
                        <a:t>模式的基本概念</a:t>
                      </a:r>
                      <a:endParaRPr lang="zh-CN" altLang="en-US" sz="1800" dirty="0" smtClean="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项目的操作流程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项目的遴选识别</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合作伙伴的选择</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PPP</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项目的契约精神</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论文总结</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1" y="5231615"/>
            <a:ext cx="2286001" cy="788186"/>
            <a:chOff x="0" y="1272662"/>
            <a:chExt cx="1691680" cy="788186"/>
          </a:xfrm>
        </p:grpSpPr>
        <p:sp>
          <p:nvSpPr>
            <p:cNvPr id="15" name="矩形 14"/>
            <p:cNvSpPr/>
            <p:nvPr userDrawn="1"/>
          </p:nvSpPr>
          <p:spPr>
            <a:xfrm>
              <a:off x="0" y="1272662"/>
              <a:ext cx="1691680" cy="788186"/>
            </a:xfrm>
            <a:prstGeom prst="rect">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合作双方的角色定位</a:t>
              </a:r>
              <a:endParaRPr lang="zh-CN" altLang="en-US" sz="1600" kern="1200" dirty="0" smtClean="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audio1.wav"/><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0.jpeg"/><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http://pic.pptbz.com/201311/2014112062574345.png"/>
          <p:cNvPicPr>
            <a:picLocks noChangeAspect="1" noChangeArrowheads="1"/>
          </p:cNvPicPr>
          <p:nvPr/>
        </p:nvPicPr>
        <p:blipFill>
          <a:blip r:embed="rId1"/>
          <a:srcRect t="-380"/>
          <a:stretch>
            <a:fillRect/>
          </a:stretch>
        </p:blipFill>
        <p:spPr bwMode="auto">
          <a:xfrm>
            <a:off x="13509" y="837579"/>
            <a:ext cx="12178491" cy="6020421"/>
          </a:xfrm>
          <a:prstGeom prst="rect">
            <a:avLst/>
          </a:prstGeom>
          <a:noFill/>
        </p:spPr>
      </p:pic>
      <p:sp>
        <p:nvSpPr>
          <p:cNvPr id="4" name="矩形 2"/>
          <p:cNvSpPr>
            <a:spLocks noChangeArrowheads="1"/>
          </p:cNvSpPr>
          <p:nvPr/>
        </p:nvSpPr>
        <p:spPr bwMode="auto">
          <a:xfrm>
            <a:off x="2253009" y="952679"/>
            <a:ext cx="7785452" cy="1136651"/>
          </a:xfrm>
          <a:prstGeom prst="rect">
            <a:avLst/>
          </a:pr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11"/>
          <p:cNvSpPr>
            <a:spLocks noChangeArrowheads="1"/>
          </p:cNvSpPr>
          <p:nvPr/>
        </p:nvSpPr>
        <p:spPr bwMode="auto">
          <a:xfrm>
            <a:off x="3006895" y="1050519"/>
            <a:ext cx="6132442" cy="90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pPr algn="r" defTabSz="913765" fontAlgn="base">
              <a:spcBef>
                <a:spcPct val="0"/>
              </a:spcBef>
              <a:spcAft>
                <a:spcPct val="0"/>
              </a:spcAft>
            </a:pPr>
            <a:r>
              <a:rPr lang="zh-CN" altLang="en-US" sz="51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新常态下的</a:t>
            </a:r>
            <a:r>
              <a:rPr lang="en-US" altLang="zh-CN" sz="51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PPP</a:t>
            </a:r>
            <a:r>
              <a:rPr lang="zh-CN" altLang="en-US" sz="51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模式</a:t>
            </a:r>
            <a:endParaRPr lang="zh-CN" altLang="en-US" sz="51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121607" y="2594574"/>
            <a:ext cx="2243328" cy="584775"/>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易继元</a:t>
            </a:r>
            <a:endParaRPr lang="zh-CN" altLang="en-US" sz="3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6" y="1754748"/>
            <a:ext cx="8228650" cy="480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    </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我国财政部对</a:t>
            </a: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模式的定义</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政府和社会资本合作模式是在基础设施及公共服务领域建立的一种长期合作关系。</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通常模式是由社会资本承担设计、建设、运营、维护基础设施的大部分工作，并通过“使用者付费”及必要的“政府付费”获得合理投资回报；政府部门负责基础设施及公共服务价格和质量监管，以保证公共利益最大化。</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“公”：侧重追求社会公共利益</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“私”：侧重追求经济利益</a:t>
            </a:r>
            <a:endPar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wipe(left)">
                                      <p:cBhvr>
                                        <p:cTn id="7" dur="500"/>
                                        <p:tgtEl>
                                          <p:spTgt spid="6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
                                            <p:txEl>
                                              <p:pRg st="2" end="2"/>
                                            </p:txEl>
                                          </p:spTgt>
                                        </p:tgtEl>
                                        <p:attrNameLst>
                                          <p:attrName>style.visibility</p:attrName>
                                        </p:attrNameLst>
                                      </p:cBhvr>
                                      <p:to>
                                        <p:strVal val="visible"/>
                                      </p:to>
                                    </p:set>
                                    <p:animEffect transition="in" filter="wipe(left)">
                                      <p:cBhvr>
                                        <p:cTn id="10" dur="500"/>
                                        <p:tgtEl>
                                          <p:spTgt spid="67">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
                                            <p:txEl>
                                              <p:pRg st="4" end="4"/>
                                            </p:txEl>
                                          </p:spTgt>
                                        </p:tgtEl>
                                        <p:attrNameLst>
                                          <p:attrName>style.visibility</p:attrName>
                                        </p:attrNameLst>
                                      </p:cBhvr>
                                      <p:to>
                                        <p:strVal val="visible"/>
                                      </p:to>
                                    </p:set>
                                    <p:animEffect transition="in" filter="wipe(left)">
                                      <p:cBhvr>
                                        <p:cTn id="13" dur="500"/>
                                        <p:tgtEl>
                                          <p:spTgt spid="67">
                                            <p:txEl>
                                              <p:pRg st="4" end="4"/>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
                                            <p:txEl>
                                              <p:pRg st="6" end="6"/>
                                            </p:txEl>
                                          </p:spTgt>
                                        </p:tgtEl>
                                        <p:attrNameLst>
                                          <p:attrName>style.visibility</p:attrName>
                                        </p:attrNameLst>
                                      </p:cBhvr>
                                      <p:to>
                                        <p:strVal val="visible"/>
                                      </p:to>
                                    </p:set>
                                    <p:animEffect transition="in" filter="wipe(left)">
                                      <p:cBhvr>
                                        <p:cTn id="16" dur="500"/>
                                        <p:tgtEl>
                                          <p:spTgt spid="67">
                                            <p:txEl>
                                              <p:pRg st="6" end="6"/>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7">
                                            <p:txEl>
                                              <p:pRg st="8" end="8"/>
                                            </p:txEl>
                                          </p:spTgt>
                                        </p:tgtEl>
                                        <p:attrNameLst>
                                          <p:attrName>style.visibility</p:attrName>
                                        </p:attrNameLst>
                                      </p:cBhvr>
                                      <p:to>
                                        <p:strVal val="visible"/>
                                      </p:to>
                                    </p:set>
                                    <p:animEffect transition="in" filter="wipe(left)">
                                      <p:cBhvr>
                                        <p:cTn id="19" dur="500"/>
                                        <p:tgtEl>
                                          <p:spTgt spid="6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2"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5"/>
          <p:cNvSpPr txBox="1"/>
          <p:nvPr/>
        </p:nvSpPr>
        <p:spPr>
          <a:xfrm>
            <a:off x="3282291" y="1734362"/>
            <a:ext cx="3785723" cy="338554"/>
          </a:xfrm>
          <a:prstGeom prst="rect">
            <a:avLst/>
          </a:prstGeom>
          <a:noFill/>
        </p:spPr>
        <p:txBody>
          <a:bodyPr wrap="square" rtlCol="0">
            <a:spAutoFit/>
          </a:bodyPr>
          <a:lstStyle/>
          <a:p>
            <a:r>
              <a:rPr lang="zh-CN" altLang="en-US" sz="1600" spc="3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8383507" y="2109590"/>
            <a:ext cx="532123" cy="598139"/>
            <a:chOff x="5810678" y="1001615"/>
            <a:chExt cx="422361" cy="474760"/>
          </a:xfrm>
        </p:grpSpPr>
        <p:sp>
          <p:nvSpPr>
            <p:cNvPr id="4"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5" name="组合 11"/>
            <p:cNvGrpSpPr/>
            <p:nvPr/>
          </p:nvGrpSpPr>
          <p:grpSpPr>
            <a:xfrm>
              <a:off x="5810678" y="1001615"/>
              <a:ext cx="422361" cy="422361"/>
              <a:chOff x="5003908" y="1229805"/>
              <a:chExt cx="897741" cy="897741"/>
            </a:xfrm>
          </p:grpSpPr>
          <p:sp>
            <p:nvSpPr>
              <p:cNvPr id="6" name="Freeform 36"/>
              <p:cNvSpPr/>
              <p:nvPr/>
            </p:nvSpPr>
            <p:spPr bwMode="auto">
              <a:xfrm>
                <a:off x="5003908" y="1229805"/>
                <a:ext cx="897741" cy="897741"/>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7" name="Freeform 38"/>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8"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grpSp>
        <p:nvGrpSpPr>
          <p:cNvPr id="9" name="组合 8"/>
          <p:cNvGrpSpPr/>
          <p:nvPr/>
        </p:nvGrpSpPr>
        <p:grpSpPr>
          <a:xfrm>
            <a:off x="5803228" y="5419867"/>
            <a:ext cx="830668" cy="950026"/>
            <a:chOff x="3299776" y="3943350"/>
            <a:chExt cx="659325" cy="754063"/>
          </a:xfrm>
        </p:grpSpPr>
        <p:sp>
          <p:nvSpPr>
            <p:cNvPr id="10"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1" name="Group 4"/>
            <p:cNvGrpSpPr/>
            <p:nvPr/>
          </p:nvGrpSpPr>
          <p:grpSpPr bwMode="auto">
            <a:xfrm>
              <a:off x="3299776" y="3943350"/>
              <a:ext cx="659325" cy="658462"/>
              <a:chOff x="0" y="0"/>
              <a:chExt cx="1089" cy="1089"/>
            </a:xfrm>
          </p:grpSpPr>
          <p:sp>
            <p:nvSpPr>
              <p:cNvPr id="12"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13" name="Group 6"/>
              <p:cNvGrpSpPr/>
              <p:nvPr/>
            </p:nvGrpSpPr>
            <p:grpSpPr bwMode="auto">
              <a:xfrm>
                <a:off x="95" y="29"/>
                <a:ext cx="904" cy="297"/>
                <a:chOff x="4" y="-1"/>
                <a:chExt cx="903" cy="296"/>
              </a:xfrm>
            </p:grpSpPr>
            <p:sp>
              <p:nvSpPr>
                <p:cNvPr id="14"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15"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grpSp>
        <p:nvGrpSpPr>
          <p:cNvPr id="16" name="组合 15"/>
          <p:cNvGrpSpPr/>
          <p:nvPr/>
        </p:nvGrpSpPr>
        <p:grpSpPr>
          <a:xfrm>
            <a:off x="6845902" y="5191861"/>
            <a:ext cx="591052" cy="678019"/>
            <a:chOff x="4127375" y="3762375"/>
            <a:chExt cx="469135" cy="538163"/>
          </a:xfrm>
        </p:grpSpPr>
        <p:sp>
          <p:nvSpPr>
            <p:cNvPr id="17"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8" name="Group 17"/>
            <p:cNvGrpSpPr/>
            <p:nvPr/>
          </p:nvGrpSpPr>
          <p:grpSpPr bwMode="auto">
            <a:xfrm>
              <a:off x="4127375" y="3762375"/>
              <a:ext cx="469135" cy="469934"/>
              <a:chOff x="-1" y="0"/>
              <a:chExt cx="1089" cy="1089"/>
            </a:xfrm>
          </p:grpSpPr>
          <p:sp>
            <p:nvSpPr>
              <p:cNvPr id="19"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20" name="Group 19"/>
              <p:cNvGrpSpPr/>
              <p:nvPr/>
            </p:nvGrpSpPr>
            <p:grpSpPr bwMode="auto">
              <a:xfrm>
                <a:off x="90" y="29"/>
                <a:ext cx="910" cy="298"/>
                <a:chOff x="-1" y="-1"/>
                <a:chExt cx="909" cy="297"/>
              </a:xfrm>
            </p:grpSpPr>
            <p:sp>
              <p:nvSpPr>
                <p:cNvPr id="21"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22"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grpSp>
        <p:nvGrpSpPr>
          <p:cNvPr id="23" name="组合 22"/>
          <p:cNvGrpSpPr/>
          <p:nvPr/>
        </p:nvGrpSpPr>
        <p:grpSpPr>
          <a:xfrm>
            <a:off x="6165882" y="4829851"/>
            <a:ext cx="435301" cy="496012"/>
            <a:chOff x="3587625" y="3475038"/>
            <a:chExt cx="345511" cy="393699"/>
          </a:xfrm>
        </p:grpSpPr>
        <p:sp>
          <p:nvSpPr>
            <p:cNvPr id="24"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5" name="Group 24"/>
            <p:cNvGrpSpPr/>
            <p:nvPr/>
          </p:nvGrpSpPr>
          <p:grpSpPr bwMode="auto">
            <a:xfrm>
              <a:off x="3587625" y="3475038"/>
              <a:ext cx="345511" cy="343786"/>
              <a:chOff x="-1" y="0"/>
              <a:chExt cx="1089" cy="1089"/>
            </a:xfrm>
          </p:grpSpPr>
          <p:sp>
            <p:nvSpPr>
              <p:cNvPr id="26"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27" name="Group 26"/>
              <p:cNvGrpSpPr/>
              <p:nvPr/>
            </p:nvGrpSpPr>
            <p:grpSpPr bwMode="auto">
              <a:xfrm>
                <a:off x="89" y="30"/>
                <a:ext cx="910" cy="297"/>
                <a:chOff x="-2" y="0"/>
                <a:chExt cx="909" cy="296"/>
              </a:xfrm>
            </p:grpSpPr>
            <p:sp>
              <p:nvSpPr>
                <p:cNvPr id="28"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29"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grpSp>
        <p:nvGrpSpPr>
          <p:cNvPr id="30" name="组合 29"/>
          <p:cNvGrpSpPr/>
          <p:nvPr/>
        </p:nvGrpSpPr>
        <p:grpSpPr>
          <a:xfrm>
            <a:off x="2889564" y="1738420"/>
            <a:ext cx="2904811" cy="4688533"/>
            <a:chOff x="1081088" y="980798"/>
            <a:chExt cx="2368550" cy="3822977"/>
          </a:xfrm>
        </p:grpSpPr>
        <p:sp>
          <p:nvSpPr>
            <p:cNvPr id="31"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32" name="Group 32"/>
            <p:cNvGrpSpPr/>
            <p:nvPr/>
          </p:nvGrpSpPr>
          <p:grpSpPr bwMode="auto">
            <a:xfrm>
              <a:off x="1081088" y="1296988"/>
              <a:ext cx="2368550" cy="3257550"/>
              <a:chOff x="0" y="0"/>
              <a:chExt cx="1492" cy="2052"/>
            </a:xfrm>
          </p:grpSpPr>
          <p:sp>
            <p:nvSpPr>
              <p:cNvPr id="61"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62"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63"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nvGrpSpPr>
            <p:cNvPr id="33" name="组合 47"/>
            <p:cNvGrpSpPr/>
            <p:nvPr/>
          </p:nvGrpSpPr>
          <p:grpSpPr>
            <a:xfrm>
              <a:off x="2306530" y="980798"/>
              <a:ext cx="1005165" cy="1005165"/>
              <a:chOff x="5003908" y="1229805"/>
              <a:chExt cx="897741" cy="897741"/>
            </a:xfrm>
          </p:grpSpPr>
          <p:sp>
            <p:nvSpPr>
              <p:cNvPr id="58" name="Freeform 36"/>
              <p:cNvSpPr/>
              <p:nvPr/>
            </p:nvSpPr>
            <p:spPr bwMode="auto">
              <a:xfrm>
                <a:off x="5003908" y="1229805"/>
                <a:ext cx="897741" cy="897741"/>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59" name="Freeform 38"/>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60"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nvGrpSpPr>
            <p:cNvPr id="34" name="Group 41"/>
            <p:cNvGrpSpPr/>
            <p:nvPr/>
          </p:nvGrpSpPr>
          <p:grpSpPr bwMode="auto">
            <a:xfrm>
              <a:off x="1189038" y="1373188"/>
              <a:ext cx="755650" cy="755650"/>
              <a:chOff x="0" y="0"/>
              <a:chExt cx="1089" cy="1089"/>
            </a:xfrm>
          </p:grpSpPr>
          <p:sp>
            <p:nvSpPr>
              <p:cNvPr id="56"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7"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nvGrpSpPr>
            <p:cNvPr id="35" name="Group 46"/>
            <p:cNvGrpSpPr/>
            <p:nvPr/>
          </p:nvGrpSpPr>
          <p:grpSpPr bwMode="auto">
            <a:xfrm>
              <a:off x="1838326" y="1230313"/>
              <a:ext cx="755650" cy="755650"/>
              <a:chOff x="0" y="0"/>
              <a:chExt cx="1089" cy="1089"/>
            </a:xfrm>
          </p:grpSpPr>
          <p:sp>
            <p:nvSpPr>
              <p:cNvPr id="54"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5"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36" name="Group 51"/>
            <p:cNvGrpSpPr/>
            <p:nvPr/>
          </p:nvGrpSpPr>
          <p:grpSpPr bwMode="auto">
            <a:xfrm>
              <a:off x="1730376" y="1554163"/>
              <a:ext cx="755650" cy="755650"/>
              <a:chOff x="0" y="0"/>
              <a:chExt cx="1089" cy="1089"/>
            </a:xfrm>
          </p:grpSpPr>
          <p:sp>
            <p:nvSpPr>
              <p:cNvPr id="52"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53"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37" name="Group 56"/>
            <p:cNvGrpSpPr/>
            <p:nvPr/>
          </p:nvGrpSpPr>
          <p:grpSpPr bwMode="auto">
            <a:xfrm>
              <a:off x="1262063" y="1697038"/>
              <a:ext cx="755650" cy="755650"/>
              <a:chOff x="0" y="0"/>
              <a:chExt cx="1089" cy="1089"/>
            </a:xfrm>
          </p:grpSpPr>
          <p:sp>
            <p:nvSpPr>
              <p:cNvPr id="50"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sp>
            <p:nvSpPr>
              <p:cNvPr id="51"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38" name="Group 61"/>
            <p:cNvGrpSpPr/>
            <p:nvPr/>
          </p:nvGrpSpPr>
          <p:grpSpPr bwMode="auto">
            <a:xfrm>
              <a:off x="1765301" y="1985963"/>
              <a:ext cx="755650" cy="755650"/>
              <a:chOff x="0" y="0"/>
              <a:chExt cx="1089" cy="1089"/>
            </a:xfrm>
          </p:grpSpPr>
          <p:sp>
            <p:nvSpPr>
              <p:cNvPr id="48"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9"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39" name="Group 66"/>
            <p:cNvGrpSpPr/>
            <p:nvPr/>
          </p:nvGrpSpPr>
          <p:grpSpPr bwMode="auto">
            <a:xfrm>
              <a:off x="2270126" y="1770063"/>
              <a:ext cx="755650" cy="755650"/>
              <a:chOff x="0" y="0"/>
              <a:chExt cx="1089" cy="1089"/>
            </a:xfrm>
          </p:grpSpPr>
          <p:sp>
            <p:nvSpPr>
              <p:cNvPr id="46"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7"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40" name="Group 71"/>
            <p:cNvGrpSpPr/>
            <p:nvPr/>
          </p:nvGrpSpPr>
          <p:grpSpPr bwMode="auto">
            <a:xfrm>
              <a:off x="2630488" y="1697038"/>
              <a:ext cx="755650" cy="755648"/>
              <a:chOff x="0" y="0"/>
              <a:chExt cx="1089" cy="1089"/>
            </a:xfrm>
          </p:grpSpPr>
          <p:sp>
            <p:nvSpPr>
              <p:cNvPr id="44"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45"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41" name="Group 76"/>
            <p:cNvGrpSpPr/>
            <p:nvPr/>
          </p:nvGrpSpPr>
          <p:grpSpPr bwMode="auto">
            <a:xfrm>
              <a:off x="1081088" y="1889125"/>
              <a:ext cx="2368550" cy="2665410"/>
              <a:chOff x="0" y="0"/>
              <a:chExt cx="1492" cy="1679"/>
            </a:xfrm>
          </p:grpSpPr>
          <p:sp>
            <p:nvSpPr>
              <p:cNvPr id="42"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43"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grpSp>
        <p:nvGrpSpPr>
          <p:cNvPr id="64" name="组合 63"/>
          <p:cNvGrpSpPr/>
          <p:nvPr/>
        </p:nvGrpSpPr>
        <p:grpSpPr>
          <a:xfrm>
            <a:off x="8266645" y="5054089"/>
            <a:ext cx="496013" cy="700019"/>
            <a:chOff x="5815013" y="3460750"/>
            <a:chExt cx="393700" cy="555625"/>
          </a:xfrm>
        </p:grpSpPr>
        <p:sp>
          <p:nvSpPr>
            <p:cNvPr id="65"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66" name="Group 90"/>
            <p:cNvGrpSpPr/>
            <p:nvPr/>
          </p:nvGrpSpPr>
          <p:grpSpPr bwMode="auto">
            <a:xfrm>
              <a:off x="5816601" y="3460750"/>
              <a:ext cx="392112" cy="539367"/>
              <a:chOff x="0" y="0"/>
              <a:chExt cx="247" cy="340"/>
            </a:xfrm>
          </p:grpSpPr>
          <p:sp>
            <p:nvSpPr>
              <p:cNvPr id="67"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68"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69"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grpSp>
        <p:nvGrpSpPr>
          <p:cNvPr id="70" name="组合 69"/>
          <p:cNvGrpSpPr/>
          <p:nvPr/>
        </p:nvGrpSpPr>
        <p:grpSpPr>
          <a:xfrm>
            <a:off x="8364451" y="3480344"/>
            <a:ext cx="532123" cy="598139"/>
            <a:chOff x="5810678" y="1001615"/>
            <a:chExt cx="422361" cy="474760"/>
          </a:xfrm>
        </p:grpSpPr>
        <p:sp>
          <p:nvSpPr>
            <p:cNvPr id="71"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72" name="组合 88"/>
            <p:cNvGrpSpPr/>
            <p:nvPr/>
          </p:nvGrpSpPr>
          <p:grpSpPr>
            <a:xfrm>
              <a:off x="5810678" y="1001615"/>
              <a:ext cx="422361" cy="422361"/>
              <a:chOff x="5003908" y="1229805"/>
              <a:chExt cx="897741" cy="897741"/>
            </a:xfrm>
          </p:grpSpPr>
          <p:sp>
            <p:nvSpPr>
              <p:cNvPr id="73" name="Freeform 36"/>
              <p:cNvSpPr/>
              <p:nvPr/>
            </p:nvSpPr>
            <p:spPr bwMode="auto">
              <a:xfrm>
                <a:off x="5003908" y="1229805"/>
                <a:ext cx="897741" cy="897741"/>
              </a:xfrm>
              <a:prstGeom prst="ellipse">
                <a:avLst/>
              </a:prstGeom>
              <a:gradFill flip="none" rotWithShape="1">
                <a:gsLst>
                  <a:gs pos="0">
                    <a:srgbClr val="F14124">
                      <a:shade val="30000"/>
                      <a:satMod val="115000"/>
                    </a:srgbClr>
                  </a:gs>
                  <a:gs pos="50000">
                    <a:srgbClr val="F14124">
                      <a:shade val="67500"/>
                      <a:satMod val="115000"/>
                    </a:srgbClr>
                  </a:gs>
                  <a:gs pos="100000">
                    <a:srgbClr val="F14124">
                      <a:shade val="100000"/>
                      <a:satMod val="115000"/>
                    </a:srgbClr>
                  </a:gs>
                </a:gsLst>
                <a:lin ang="16200000" scaled="1"/>
                <a:tileRect/>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74" name="Freeform 38"/>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75"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grpSp>
        <p:nvGrpSpPr>
          <p:cNvPr id="76" name="组合 75"/>
          <p:cNvGrpSpPr/>
          <p:nvPr/>
        </p:nvGrpSpPr>
        <p:grpSpPr>
          <a:xfrm>
            <a:off x="6186524" y="1872236"/>
            <a:ext cx="1360781" cy="1360781"/>
            <a:chOff x="3896974" y="1004807"/>
            <a:chExt cx="1231816" cy="1231816"/>
          </a:xfrm>
        </p:grpSpPr>
        <p:sp>
          <p:nvSpPr>
            <p:cNvPr id="77" name="椭圆 76"/>
            <p:cNvSpPr/>
            <p:nvPr/>
          </p:nvSpPr>
          <p:spPr>
            <a:xfrm>
              <a:off x="3896974" y="1004807"/>
              <a:ext cx="1231816" cy="1231816"/>
            </a:xfrm>
            <a:prstGeom prst="ellipse">
              <a:avLst/>
            </a:prstGeom>
            <a:gradFill flip="none" rotWithShape="1">
              <a:gsLst>
                <a:gs pos="0">
                  <a:srgbClr val="F14124">
                    <a:shade val="30000"/>
                    <a:satMod val="115000"/>
                  </a:srgbClr>
                </a:gs>
                <a:gs pos="50000">
                  <a:srgbClr val="F14124">
                    <a:shade val="67500"/>
                    <a:satMod val="115000"/>
                  </a:srgbClr>
                </a:gs>
                <a:gs pos="100000">
                  <a:srgbClr val="F14124">
                    <a:shade val="100000"/>
                    <a:satMod val="115000"/>
                  </a:srgbClr>
                </a:gs>
              </a:gsLst>
              <a:lin ang="16200000" scaled="1"/>
              <a:tileRect/>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nvGrpSpPr>
            <p:cNvPr id="78" name="组合 94"/>
            <p:cNvGrpSpPr/>
            <p:nvPr/>
          </p:nvGrpSpPr>
          <p:grpSpPr>
            <a:xfrm>
              <a:off x="3975695" y="1021609"/>
              <a:ext cx="1074373" cy="351584"/>
              <a:chOff x="4042072" y="2366383"/>
              <a:chExt cx="635886" cy="208091"/>
            </a:xfrm>
          </p:grpSpPr>
          <p:sp>
            <p:nvSpPr>
              <p:cNvPr id="79" name="Freeform 43"/>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80"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sp>
        <p:nvSpPr>
          <p:cNvPr id="81" name="矩形 47"/>
          <p:cNvSpPr>
            <a:spLocks noChangeArrowheads="1"/>
          </p:cNvSpPr>
          <p:nvPr/>
        </p:nvSpPr>
        <p:spPr bwMode="auto">
          <a:xfrm>
            <a:off x="8936975" y="2442782"/>
            <a:ext cx="2784448"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并没有包含其他非政府公共部门，比如社会团体、行业协会、民办非企业单位等。</a:t>
            </a:r>
            <a:endParaRPr lang="zh-CN" altLang="en-US" sz="1400" dirty="0">
              <a:solidFill>
                <a:srgbClr val="333333"/>
              </a:solidFill>
              <a:sym typeface="微软雅黑" panose="020B0503020204020204" pitchFamily="34" charset="-122"/>
            </a:endParaRPr>
          </a:p>
        </p:txBody>
      </p:sp>
      <p:sp>
        <p:nvSpPr>
          <p:cNvPr id="82" name="TextBox 59"/>
          <p:cNvSpPr txBox="1">
            <a:spLocks noChangeArrowheads="1"/>
          </p:cNvSpPr>
          <p:nvPr/>
        </p:nvSpPr>
        <p:spPr bwMode="auto">
          <a:xfrm flipH="1">
            <a:off x="8936580" y="2079362"/>
            <a:ext cx="2630914" cy="424098"/>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政府部门</a:t>
            </a:r>
            <a:endParaRPr lang="en-US" altLang="ko-KR"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3" name="TextBox 59"/>
          <p:cNvSpPr txBox="1">
            <a:spLocks noChangeArrowheads="1"/>
          </p:cNvSpPr>
          <p:nvPr/>
        </p:nvSpPr>
        <p:spPr bwMode="auto">
          <a:xfrm flipH="1">
            <a:off x="8953305" y="3473801"/>
            <a:ext cx="2630914" cy="424098"/>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社会资本</a:t>
            </a:r>
            <a:endParaRPr lang="en-US" altLang="ko-KR"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矩形 47"/>
          <p:cNvSpPr>
            <a:spLocks noChangeArrowheads="1"/>
          </p:cNvSpPr>
          <p:nvPr/>
        </p:nvSpPr>
        <p:spPr bwMode="auto">
          <a:xfrm>
            <a:off x="8936975" y="3856175"/>
            <a:ext cx="2784448" cy="112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已建立现代企业制度的境内外企业法人，但不包括本级政府所属融资平台公司及其他控股国有企业 （上市公司除外）。</a:t>
            </a:r>
            <a:endParaRPr lang="zh-CN" altLang="en-US" sz="1400" dirty="0">
              <a:solidFill>
                <a:srgbClr val="333333"/>
              </a:solidFill>
              <a:sym typeface="微软雅黑" panose="020B0503020204020204" pitchFamily="34" charset="-122"/>
            </a:endParaRPr>
          </a:p>
        </p:txBody>
      </p:sp>
      <p:sp>
        <p:nvSpPr>
          <p:cNvPr id="85" name="TextBox 59"/>
          <p:cNvSpPr txBox="1">
            <a:spLocks noChangeArrowheads="1"/>
          </p:cNvSpPr>
          <p:nvPr/>
        </p:nvSpPr>
        <p:spPr bwMode="auto">
          <a:xfrm flipH="1">
            <a:off x="8915630" y="5113814"/>
            <a:ext cx="2630914" cy="424098"/>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kern="0" dirty="0" smtClean="0">
                <a:solidFill>
                  <a:schemeClr val="tx1">
                    <a:lumMod val="65000"/>
                    <a:lumOff val="35000"/>
                  </a:schemeClr>
                </a:solidFill>
                <a:latin typeface="微软雅黑" panose="020B0503020204020204" pitchFamily="34" charset="-122"/>
                <a:ea typeface="微软雅黑" panose="020B0503020204020204" pitchFamily="34" charset="-122"/>
              </a:rPr>
              <a:t>合作共赢</a:t>
            </a:r>
            <a:endParaRPr lang="en-US" altLang="ko-KR" sz="20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6" name="矩形 47"/>
          <p:cNvSpPr>
            <a:spLocks noChangeArrowheads="1"/>
          </p:cNvSpPr>
          <p:nvPr/>
        </p:nvSpPr>
        <p:spPr bwMode="auto">
          <a:xfrm>
            <a:off x="8915630" y="5441956"/>
            <a:ext cx="2784448" cy="37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rgbClr val="333333"/>
                </a:solidFill>
                <a:sym typeface="微软雅黑" panose="020B0503020204020204" pitchFamily="34" charset="-122"/>
              </a:rPr>
              <a:t>共同提供公共设施</a:t>
            </a:r>
            <a:r>
              <a:rPr lang="zh-CN" altLang="en-US" sz="1400" dirty="0">
                <a:solidFill>
                  <a:srgbClr val="333333"/>
                </a:solidFill>
                <a:sym typeface="微软雅黑" panose="020B0503020204020204" pitchFamily="34" charset="-122"/>
              </a:rPr>
              <a:t>和公共服务</a:t>
            </a:r>
            <a:endParaRPr lang="zh-CN" altLang="en-US" sz="1400" dirty="0">
              <a:solidFill>
                <a:srgbClr val="333333"/>
              </a:solidFill>
              <a:sym typeface="微软雅黑" panose="020B0503020204020204" pitchFamily="34" charset="-122"/>
            </a:endParaRPr>
          </a:p>
        </p:txBody>
      </p:sp>
      <p:sp>
        <p:nvSpPr>
          <p:cNvPr id="87" name="AutoShape 66"/>
          <p:cNvSpPr>
            <a:spLocks noChangeArrowheads="1"/>
          </p:cNvSpPr>
          <p:nvPr/>
        </p:nvSpPr>
        <p:spPr bwMode="auto">
          <a:xfrm rot="20883400">
            <a:off x="5160692" y="1479122"/>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5"/>
          </a:p>
        </p:txBody>
      </p:sp>
      <p:sp>
        <p:nvSpPr>
          <p:cNvPr id="88" name="Text Box 81"/>
          <p:cNvSpPr>
            <a:spLocks noChangeArrowheads="1"/>
          </p:cNvSpPr>
          <p:nvPr/>
        </p:nvSpPr>
        <p:spPr bwMode="auto">
          <a:xfrm>
            <a:off x="5759407" y="3288014"/>
            <a:ext cx="2312063" cy="1224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长期合作关系（依靠长期的</a:t>
            </a: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PPP</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合同约定）</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90" name="组合 42"/>
          <p:cNvGrpSpPr/>
          <p:nvPr/>
        </p:nvGrpSpPr>
        <p:grpSpPr>
          <a:xfrm>
            <a:off x="5334856" y="570216"/>
            <a:ext cx="263341" cy="395013"/>
            <a:chOff x="5284519" y="1508166"/>
            <a:chExt cx="213756" cy="427512"/>
          </a:xfrm>
        </p:grpSpPr>
        <p:cxnSp>
          <p:nvCxnSpPr>
            <p:cNvPr id="91" name="直接连接符 90"/>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93" name="Text Box 82"/>
          <p:cNvSpPr>
            <a:spLocks noChangeArrowheads="1"/>
          </p:cNvSpPr>
          <p:nvPr/>
        </p:nvSpPr>
        <p:spPr bwMode="auto">
          <a:xfrm>
            <a:off x="4337173" y="1895741"/>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政府</a:t>
            </a:r>
            <a:endParaRPr lang="en-US" altLang="zh-CN"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部门</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Text Box 82"/>
          <p:cNvSpPr>
            <a:spLocks noChangeArrowheads="1"/>
          </p:cNvSpPr>
          <p:nvPr/>
        </p:nvSpPr>
        <p:spPr bwMode="auto">
          <a:xfrm>
            <a:off x="6284067" y="212397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社会</a:t>
            </a:r>
            <a:endParaRPr lang="en-US" altLang="zh-CN"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2015"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资本</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Text Box 81"/>
          <p:cNvSpPr>
            <a:spLocks noChangeArrowheads="1"/>
          </p:cNvSpPr>
          <p:nvPr/>
        </p:nvSpPr>
        <p:spPr bwMode="auto">
          <a:xfrm>
            <a:off x="3091675" y="4132863"/>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PPP</a:t>
            </a: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模式</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42"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p:cTn id="16" dur="500" fill="hold"/>
                                        <p:tgtEl>
                                          <p:spTgt spid="100"/>
                                        </p:tgtEl>
                                        <p:attrNameLst>
                                          <p:attrName>ppt_w</p:attrName>
                                        </p:attrNameLst>
                                      </p:cBhvr>
                                      <p:tavLst>
                                        <p:tav tm="0">
                                          <p:val>
                                            <p:fltVal val="0"/>
                                          </p:val>
                                        </p:tav>
                                        <p:tav tm="100000">
                                          <p:val>
                                            <p:strVal val="#ppt_w"/>
                                          </p:val>
                                        </p:tav>
                                      </p:tavLst>
                                    </p:anim>
                                    <p:anim calcmode="lin" valueType="num">
                                      <p:cBhvr>
                                        <p:cTn id="17" dur="500" fill="hold"/>
                                        <p:tgtEl>
                                          <p:spTgt spid="100"/>
                                        </p:tgtEl>
                                        <p:attrNameLst>
                                          <p:attrName>ppt_h</p:attrName>
                                        </p:attrNameLst>
                                      </p:cBhvr>
                                      <p:tavLst>
                                        <p:tav tm="0">
                                          <p:val>
                                            <p:fltVal val="0"/>
                                          </p:val>
                                        </p:tav>
                                        <p:tav tm="100000">
                                          <p:val>
                                            <p:strVal val="#ppt_h"/>
                                          </p:val>
                                        </p:tav>
                                      </p:tavLst>
                                    </p:anim>
                                    <p:animEffect transition="in" filter="fade">
                                      <p:cBhvr>
                                        <p:cTn id="18" dur="500"/>
                                        <p:tgtEl>
                                          <p:spTgt spid="10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left)">
                                      <p:cBhvr>
                                        <p:cTn id="24" dur="500"/>
                                        <p:tgtEl>
                                          <p:spTgt spid="87"/>
                                        </p:tgtEl>
                                      </p:cBhvr>
                                    </p:animEffect>
                                  </p:childTnLst>
                                </p:cTn>
                              </p:par>
                              <p:par>
                                <p:cTn id="25" presetID="53" presetClass="entr" presetSubtype="16"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9"/>
                                        </p:tgtEl>
                                        <p:attrNameLst>
                                          <p:attrName>style.visibility</p:attrName>
                                        </p:attrNameLst>
                                      </p:cBhvr>
                                      <p:to>
                                        <p:strVal val="visible"/>
                                      </p:to>
                                    </p:set>
                                    <p:animEffect>
                                      <p:cBhvr>
                                        <p:cTn id="32" dur="500"/>
                                        <p:tgtEl>
                                          <p:spTgt spid="99"/>
                                        </p:tgtEl>
                                      </p:cBhvr>
                                    </p:animEffect>
                                  </p:childTnLst>
                                </p:cTn>
                              </p:par>
                              <p:par>
                                <p:cTn id="33" presetID="26"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p:cBhvr>
                                        <p:cTn id="35" dur="580">
                                          <p:stCondLst>
                                            <p:cond delay="0"/>
                                          </p:stCondLst>
                                        </p:cTn>
                                        <p:tgtEl>
                                          <p:spTgt spid="23"/>
                                        </p:tgtEl>
                                      </p:cBhvr>
                                    </p:animEffect>
                                    <p:anim calcmode="lin" valueType="num">
                                      <p:cBhvr>
                                        <p:cTn id="3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1" dur="26">
                                          <p:stCondLst>
                                            <p:cond delay="650"/>
                                          </p:stCondLst>
                                        </p:cTn>
                                        <p:tgtEl>
                                          <p:spTgt spid="23"/>
                                        </p:tgtEl>
                                      </p:cBhvr>
                                      <p:to x="100000" y="60000"/>
                                    </p:animScale>
                                    <p:animScale>
                                      <p:cBhvr>
                                        <p:cTn id="42" dur="166" decel="50000">
                                          <p:stCondLst>
                                            <p:cond delay="676"/>
                                          </p:stCondLst>
                                        </p:cTn>
                                        <p:tgtEl>
                                          <p:spTgt spid="23"/>
                                        </p:tgtEl>
                                      </p:cBhvr>
                                      <p:to x="100000" y="100000"/>
                                    </p:animScale>
                                    <p:animScale>
                                      <p:cBhvr>
                                        <p:cTn id="43" dur="26">
                                          <p:stCondLst>
                                            <p:cond delay="1312"/>
                                          </p:stCondLst>
                                        </p:cTn>
                                        <p:tgtEl>
                                          <p:spTgt spid="23"/>
                                        </p:tgtEl>
                                      </p:cBhvr>
                                      <p:to x="100000" y="80000"/>
                                    </p:animScale>
                                    <p:animScale>
                                      <p:cBhvr>
                                        <p:cTn id="44" dur="166" decel="50000">
                                          <p:stCondLst>
                                            <p:cond delay="1338"/>
                                          </p:stCondLst>
                                        </p:cTn>
                                        <p:tgtEl>
                                          <p:spTgt spid="23"/>
                                        </p:tgtEl>
                                      </p:cBhvr>
                                      <p:to x="100000" y="100000"/>
                                    </p:animScale>
                                    <p:animScale>
                                      <p:cBhvr>
                                        <p:cTn id="45" dur="26">
                                          <p:stCondLst>
                                            <p:cond delay="1642"/>
                                          </p:stCondLst>
                                        </p:cTn>
                                        <p:tgtEl>
                                          <p:spTgt spid="23"/>
                                        </p:tgtEl>
                                      </p:cBhvr>
                                      <p:to x="100000" y="90000"/>
                                    </p:animScale>
                                    <p:animScale>
                                      <p:cBhvr>
                                        <p:cTn id="46" dur="166" decel="50000">
                                          <p:stCondLst>
                                            <p:cond delay="1668"/>
                                          </p:stCondLst>
                                        </p:cTn>
                                        <p:tgtEl>
                                          <p:spTgt spid="23"/>
                                        </p:tgtEl>
                                      </p:cBhvr>
                                      <p:to x="100000" y="100000"/>
                                    </p:animScale>
                                    <p:animScale>
                                      <p:cBhvr>
                                        <p:cTn id="47" dur="26">
                                          <p:stCondLst>
                                            <p:cond delay="1808"/>
                                          </p:stCondLst>
                                        </p:cTn>
                                        <p:tgtEl>
                                          <p:spTgt spid="23"/>
                                        </p:tgtEl>
                                      </p:cBhvr>
                                      <p:to x="100000" y="95000"/>
                                    </p:animScale>
                                    <p:animScale>
                                      <p:cBhvr>
                                        <p:cTn id="48" dur="166" decel="50000">
                                          <p:stCondLst>
                                            <p:cond delay="1834"/>
                                          </p:stCondLst>
                                        </p:cTn>
                                        <p:tgtEl>
                                          <p:spTgt spid="23"/>
                                        </p:tgtEl>
                                      </p:cBhvr>
                                      <p:to x="100000" y="100000"/>
                                    </p:animScale>
                                  </p:childTnLst>
                                </p:cTn>
                              </p:par>
                              <p:par>
                                <p:cTn id="49" presetID="26"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p:cBhvr>
                                        <p:cTn id="51" dur="580">
                                          <p:stCondLst>
                                            <p:cond delay="0"/>
                                          </p:stCondLst>
                                        </p:cTn>
                                        <p:tgtEl>
                                          <p:spTgt spid="9"/>
                                        </p:tgtEl>
                                      </p:cBhvr>
                                    </p:animEffect>
                                    <p:anim calcmode="lin" valueType="num">
                                      <p:cBhvr>
                                        <p:cTn id="5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7" dur="26">
                                          <p:stCondLst>
                                            <p:cond delay="650"/>
                                          </p:stCondLst>
                                        </p:cTn>
                                        <p:tgtEl>
                                          <p:spTgt spid="9"/>
                                        </p:tgtEl>
                                      </p:cBhvr>
                                      <p:to x="100000" y="60000"/>
                                    </p:animScale>
                                    <p:animScale>
                                      <p:cBhvr>
                                        <p:cTn id="58" dur="166" decel="50000">
                                          <p:stCondLst>
                                            <p:cond delay="676"/>
                                          </p:stCondLst>
                                        </p:cTn>
                                        <p:tgtEl>
                                          <p:spTgt spid="9"/>
                                        </p:tgtEl>
                                      </p:cBhvr>
                                      <p:to x="100000" y="100000"/>
                                    </p:animScale>
                                    <p:animScale>
                                      <p:cBhvr>
                                        <p:cTn id="59" dur="26">
                                          <p:stCondLst>
                                            <p:cond delay="1312"/>
                                          </p:stCondLst>
                                        </p:cTn>
                                        <p:tgtEl>
                                          <p:spTgt spid="9"/>
                                        </p:tgtEl>
                                      </p:cBhvr>
                                      <p:to x="100000" y="80000"/>
                                    </p:animScale>
                                    <p:animScale>
                                      <p:cBhvr>
                                        <p:cTn id="60" dur="166" decel="50000">
                                          <p:stCondLst>
                                            <p:cond delay="1338"/>
                                          </p:stCondLst>
                                        </p:cTn>
                                        <p:tgtEl>
                                          <p:spTgt spid="9"/>
                                        </p:tgtEl>
                                      </p:cBhvr>
                                      <p:to x="100000" y="100000"/>
                                    </p:animScale>
                                    <p:animScale>
                                      <p:cBhvr>
                                        <p:cTn id="61" dur="26">
                                          <p:stCondLst>
                                            <p:cond delay="1642"/>
                                          </p:stCondLst>
                                        </p:cTn>
                                        <p:tgtEl>
                                          <p:spTgt spid="9"/>
                                        </p:tgtEl>
                                      </p:cBhvr>
                                      <p:to x="100000" y="90000"/>
                                    </p:animScale>
                                    <p:animScale>
                                      <p:cBhvr>
                                        <p:cTn id="62" dur="166" decel="50000">
                                          <p:stCondLst>
                                            <p:cond delay="1668"/>
                                          </p:stCondLst>
                                        </p:cTn>
                                        <p:tgtEl>
                                          <p:spTgt spid="9"/>
                                        </p:tgtEl>
                                      </p:cBhvr>
                                      <p:to x="100000" y="100000"/>
                                    </p:animScale>
                                    <p:animScale>
                                      <p:cBhvr>
                                        <p:cTn id="63" dur="26">
                                          <p:stCondLst>
                                            <p:cond delay="1808"/>
                                          </p:stCondLst>
                                        </p:cTn>
                                        <p:tgtEl>
                                          <p:spTgt spid="9"/>
                                        </p:tgtEl>
                                      </p:cBhvr>
                                      <p:to x="100000" y="95000"/>
                                    </p:animScale>
                                    <p:animScale>
                                      <p:cBhvr>
                                        <p:cTn id="64" dur="166" decel="50000">
                                          <p:stCondLst>
                                            <p:cond delay="1834"/>
                                          </p:stCondLst>
                                        </p:cTn>
                                        <p:tgtEl>
                                          <p:spTgt spid="9"/>
                                        </p:tgtEl>
                                      </p:cBhvr>
                                      <p:to x="100000" y="100000"/>
                                    </p:animScale>
                                  </p:childTnLst>
                                </p:cTn>
                              </p:par>
                              <p:par>
                                <p:cTn id="65" presetID="26"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80">
                                          <p:stCondLst>
                                            <p:cond delay="0"/>
                                          </p:stCondLst>
                                        </p:cTn>
                                        <p:tgtEl>
                                          <p:spTgt spid="16"/>
                                        </p:tgtEl>
                                      </p:cBhvr>
                                    </p:animEffect>
                                    <p:anim calcmode="lin" valueType="num">
                                      <p:cBhvr>
                                        <p:cTn id="6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3" dur="26">
                                          <p:stCondLst>
                                            <p:cond delay="650"/>
                                          </p:stCondLst>
                                        </p:cTn>
                                        <p:tgtEl>
                                          <p:spTgt spid="16"/>
                                        </p:tgtEl>
                                      </p:cBhvr>
                                      <p:to x="100000" y="60000"/>
                                    </p:animScale>
                                    <p:animScale>
                                      <p:cBhvr>
                                        <p:cTn id="74" dur="166" decel="50000">
                                          <p:stCondLst>
                                            <p:cond delay="676"/>
                                          </p:stCondLst>
                                        </p:cTn>
                                        <p:tgtEl>
                                          <p:spTgt spid="16"/>
                                        </p:tgtEl>
                                      </p:cBhvr>
                                      <p:to x="100000" y="100000"/>
                                    </p:animScale>
                                    <p:animScale>
                                      <p:cBhvr>
                                        <p:cTn id="75" dur="26">
                                          <p:stCondLst>
                                            <p:cond delay="1312"/>
                                          </p:stCondLst>
                                        </p:cTn>
                                        <p:tgtEl>
                                          <p:spTgt spid="16"/>
                                        </p:tgtEl>
                                      </p:cBhvr>
                                      <p:to x="100000" y="80000"/>
                                    </p:animScale>
                                    <p:animScale>
                                      <p:cBhvr>
                                        <p:cTn id="76" dur="166" decel="50000">
                                          <p:stCondLst>
                                            <p:cond delay="1338"/>
                                          </p:stCondLst>
                                        </p:cTn>
                                        <p:tgtEl>
                                          <p:spTgt spid="16"/>
                                        </p:tgtEl>
                                      </p:cBhvr>
                                      <p:to x="100000" y="100000"/>
                                    </p:animScale>
                                    <p:animScale>
                                      <p:cBhvr>
                                        <p:cTn id="77" dur="26">
                                          <p:stCondLst>
                                            <p:cond delay="1642"/>
                                          </p:stCondLst>
                                        </p:cTn>
                                        <p:tgtEl>
                                          <p:spTgt spid="16"/>
                                        </p:tgtEl>
                                      </p:cBhvr>
                                      <p:to x="100000" y="90000"/>
                                    </p:animScale>
                                    <p:animScale>
                                      <p:cBhvr>
                                        <p:cTn id="78" dur="166" decel="50000">
                                          <p:stCondLst>
                                            <p:cond delay="1668"/>
                                          </p:stCondLst>
                                        </p:cTn>
                                        <p:tgtEl>
                                          <p:spTgt spid="16"/>
                                        </p:tgtEl>
                                      </p:cBhvr>
                                      <p:to x="100000" y="100000"/>
                                    </p:animScale>
                                    <p:animScale>
                                      <p:cBhvr>
                                        <p:cTn id="79" dur="26">
                                          <p:stCondLst>
                                            <p:cond delay="1808"/>
                                          </p:stCondLst>
                                        </p:cTn>
                                        <p:tgtEl>
                                          <p:spTgt spid="16"/>
                                        </p:tgtEl>
                                      </p:cBhvr>
                                      <p:to x="100000" y="95000"/>
                                    </p:animScale>
                                    <p:animScale>
                                      <p:cBhvr>
                                        <p:cTn id="80" dur="166" decel="50000">
                                          <p:stCondLst>
                                            <p:cond delay="1834"/>
                                          </p:stCondLst>
                                        </p:cTn>
                                        <p:tgtEl>
                                          <p:spTgt spid="16"/>
                                        </p:tgtEl>
                                      </p:cBhvr>
                                      <p:to x="100000" y="100000"/>
                                    </p:animScale>
                                  </p:childTnLst>
                                </p:cTn>
                              </p:par>
                              <p:par>
                                <p:cTn id="81" presetID="10" presetClass="entr" presetSubtype="0"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 calcmode="lin" valueType="num">
                                      <p:cBhvr>
                                        <p:cTn id="83" dur="500" fill="hold"/>
                                        <p:tgtEl>
                                          <p:spTgt spid="3"/>
                                        </p:tgtEl>
                                        <p:attrNameLst>
                                          <p:attrName>ppt_w</p:attrName>
                                        </p:attrNameLst>
                                      </p:cBhvr>
                                      <p:tavLst>
                                        <p:tav tm="0">
                                          <p:val>
                                            <p:fltVal val="0"/>
                                          </p:val>
                                        </p:tav>
                                        <p:tav tm="100000">
                                          <p:val>
                                            <p:strVal val="#ppt_w"/>
                                          </p:val>
                                        </p:tav>
                                      </p:tavLst>
                                    </p:anim>
                                    <p:anim calcmode="lin" valueType="num">
                                      <p:cBhvr>
                                        <p:cTn id="84" dur="500" fill="hold"/>
                                        <p:tgtEl>
                                          <p:spTgt spid="3"/>
                                        </p:tgtEl>
                                        <p:attrNameLst>
                                          <p:attrName>ppt_h</p:attrName>
                                        </p:attrNameLst>
                                      </p:cBhvr>
                                      <p:tavLst>
                                        <p:tav tm="0">
                                          <p:val>
                                            <p:fltVal val="0"/>
                                          </p:val>
                                        </p:tav>
                                        <p:tav tm="100000">
                                          <p:val>
                                            <p:strVal val="#ppt_h"/>
                                          </p:val>
                                        </p:tav>
                                      </p:tavLst>
                                    </p:anim>
                                    <p:animEffect>
                                      <p:cBhvr>
                                        <p:cTn id="85" dur="500"/>
                                        <p:tgtEl>
                                          <p:spTgt spid="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wipe(left)">
                                      <p:cBhvr>
                                        <p:cTn id="88" dur="500"/>
                                        <p:tgtEl>
                                          <p:spTgt spid="81"/>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wipe(left)">
                                      <p:cBhvr>
                                        <p:cTn id="91" dur="500"/>
                                        <p:tgtEl>
                                          <p:spTgt spid="82"/>
                                        </p:tgtEl>
                                      </p:cBhvr>
                                    </p:animEffect>
                                  </p:childTnLst>
                                </p:cTn>
                              </p:par>
                              <p:par>
                                <p:cTn id="92" presetID="10" presetClass="entr" presetSubtype="0" fill="hold" nodeType="withEffect">
                                  <p:stCondLst>
                                    <p:cond delay="0"/>
                                  </p:stCondLst>
                                  <p:childTnLst>
                                    <p:set>
                                      <p:cBhvr>
                                        <p:cTn id="93" dur="1" fill="hold">
                                          <p:stCondLst>
                                            <p:cond delay="0"/>
                                          </p:stCondLst>
                                        </p:cTn>
                                        <p:tgtEl>
                                          <p:spTgt spid="70"/>
                                        </p:tgtEl>
                                        <p:attrNameLst>
                                          <p:attrName>style.visibility</p:attrName>
                                        </p:attrNameLst>
                                      </p:cBhvr>
                                      <p:to>
                                        <p:strVal val="visible"/>
                                      </p:to>
                                    </p:set>
                                    <p:anim calcmode="lin" valueType="num">
                                      <p:cBhvr>
                                        <p:cTn id="94" dur="500" fill="hold"/>
                                        <p:tgtEl>
                                          <p:spTgt spid="70"/>
                                        </p:tgtEl>
                                        <p:attrNameLst>
                                          <p:attrName>ppt_w</p:attrName>
                                        </p:attrNameLst>
                                      </p:cBhvr>
                                      <p:tavLst>
                                        <p:tav tm="0">
                                          <p:val>
                                            <p:fltVal val="0"/>
                                          </p:val>
                                        </p:tav>
                                        <p:tav tm="100000">
                                          <p:val>
                                            <p:strVal val="#ppt_w"/>
                                          </p:val>
                                        </p:tav>
                                      </p:tavLst>
                                    </p:anim>
                                    <p:anim calcmode="lin" valueType="num">
                                      <p:cBhvr>
                                        <p:cTn id="95" dur="500" fill="hold"/>
                                        <p:tgtEl>
                                          <p:spTgt spid="70"/>
                                        </p:tgtEl>
                                        <p:attrNameLst>
                                          <p:attrName>ppt_h</p:attrName>
                                        </p:attrNameLst>
                                      </p:cBhvr>
                                      <p:tavLst>
                                        <p:tav tm="0">
                                          <p:val>
                                            <p:fltVal val="0"/>
                                          </p:val>
                                        </p:tav>
                                        <p:tav tm="100000">
                                          <p:val>
                                            <p:strVal val="#ppt_h"/>
                                          </p:val>
                                        </p:tav>
                                      </p:tavLst>
                                    </p:anim>
                                    <p:animEffect>
                                      <p:cBhvr>
                                        <p:cTn id="96" dur="500"/>
                                        <p:tgtEl>
                                          <p:spTgt spid="70"/>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83"/>
                                        </p:tgtEl>
                                        <p:attrNameLst>
                                          <p:attrName>style.visibility</p:attrName>
                                        </p:attrNameLst>
                                      </p:cBhvr>
                                      <p:to>
                                        <p:strVal val="visible"/>
                                      </p:to>
                                    </p:set>
                                    <p:animEffect transition="in" filter="wipe(left)">
                                      <p:cBhvr>
                                        <p:cTn id="99" dur="500"/>
                                        <p:tgtEl>
                                          <p:spTgt spid="8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84"/>
                                        </p:tgtEl>
                                        <p:attrNameLst>
                                          <p:attrName>style.visibility</p:attrName>
                                        </p:attrNameLst>
                                      </p:cBhvr>
                                      <p:to>
                                        <p:strVal val="visible"/>
                                      </p:to>
                                    </p:set>
                                    <p:animEffect transition="in" filter="wipe(left)">
                                      <p:cBhvr>
                                        <p:cTn id="102" dur="500"/>
                                        <p:tgtEl>
                                          <p:spTgt spid="84"/>
                                        </p:tgtEl>
                                      </p:cBhvr>
                                    </p:animEffect>
                                  </p:childTnLst>
                                </p:cTn>
                              </p:par>
                              <p:par>
                                <p:cTn id="103" presetID="10"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 calcmode="lin" valueType="num">
                                      <p:cBhvr>
                                        <p:cTn id="105" dur="500" fill="hold"/>
                                        <p:tgtEl>
                                          <p:spTgt spid="64"/>
                                        </p:tgtEl>
                                        <p:attrNameLst>
                                          <p:attrName>ppt_w</p:attrName>
                                        </p:attrNameLst>
                                      </p:cBhvr>
                                      <p:tavLst>
                                        <p:tav tm="0">
                                          <p:val>
                                            <p:fltVal val="0"/>
                                          </p:val>
                                        </p:tav>
                                        <p:tav tm="100000">
                                          <p:val>
                                            <p:strVal val="#ppt_w"/>
                                          </p:val>
                                        </p:tav>
                                      </p:tavLst>
                                    </p:anim>
                                    <p:anim calcmode="lin" valueType="num">
                                      <p:cBhvr>
                                        <p:cTn id="106" dur="500" fill="hold"/>
                                        <p:tgtEl>
                                          <p:spTgt spid="64"/>
                                        </p:tgtEl>
                                        <p:attrNameLst>
                                          <p:attrName>ppt_h</p:attrName>
                                        </p:attrNameLst>
                                      </p:cBhvr>
                                      <p:tavLst>
                                        <p:tav tm="0">
                                          <p:val>
                                            <p:fltVal val="0"/>
                                          </p:val>
                                        </p:tav>
                                        <p:tav tm="100000">
                                          <p:val>
                                            <p:strVal val="#ppt_h"/>
                                          </p:val>
                                        </p:tav>
                                      </p:tavLst>
                                    </p:anim>
                                    <p:animEffect>
                                      <p:cBhvr>
                                        <p:cTn id="107" dur="500"/>
                                        <p:tgtEl>
                                          <p:spTgt spid="6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wipe(left)">
                                      <p:cBhvr>
                                        <p:cTn id="110" dur="500"/>
                                        <p:tgtEl>
                                          <p:spTgt spid="85"/>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86"/>
                                        </p:tgtEl>
                                        <p:attrNameLst>
                                          <p:attrName>style.visibility</p:attrName>
                                        </p:attrNameLst>
                                      </p:cBhvr>
                                      <p:to>
                                        <p:strVal val="visible"/>
                                      </p:to>
                                    </p:set>
                                    <p:animEffect transition="in" filter="wipe(left)">
                                      <p:cBhvr>
                                        <p:cTn id="113" dur="500"/>
                                        <p:tgtEl>
                                          <p:spTgt spid="86"/>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88"/>
                                        </p:tgtEl>
                                        <p:attrNameLst>
                                          <p:attrName>style.visibility</p:attrName>
                                        </p:attrNameLst>
                                      </p:cBhvr>
                                      <p:to>
                                        <p:strVal val="visible"/>
                                      </p:to>
                                    </p:set>
                                    <p:anim calcmode="lin" valueType="num">
                                      <p:cBhvr>
                                        <p:cTn id="116" dur="500" fill="hold"/>
                                        <p:tgtEl>
                                          <p:spTgt spid="88"/>
                                        </p:tgtEl>
                                        <p:attrNameLst>
                                          <p:attrName>ppt_w</p:attrName>
                                        </p:attrNameLst>
                                      </p:cBhvr>
                                      <p:tavLst>
                                        <p:tav tm="0">
                                          <p:val>
                                            <p:fltVal val="0"/>
                                          </p:val>
                                        </p:tav>
                                        <p:tav tm="100000">
                                          <p:val>
                                            <p:strVal val="#ppt_w"/>
                                          </p:val>
                                        </p:tav>
                                      </p:tavLst>
                                    </p:anim>
                                    <p:anim calcmode="lin" valueType="num">
                                      <p:cBhvr>
                                        <p:cTn id="117" dur="500" fill="hold"/>
                                        <p:tgtEl>
                                          <p:spTgt spid="88"/>
                                        </p:tgtEl>
                                        <p:attrNameLst>
                                          <p:attrName>ppt_h</p:attrName>
                                        </p:attrNameLst>
                                      </p:cBhvr>
                                      <p:tavLst>
                                        <p:tav tm="0">
                                          <p:val>
                                            <p:fltVal val="0"/>
                                          </p:val>
                                        </p:tav>
                                        <p:tav tm="100000">
                                          <p:val>
                                            <p:strVal val="#ppt_h"/>
                                          </p:val>
                                        </p:tav>
                                      </p:tavLst>
                                    </p:anim>
                                    <p:animEffect transition="in" filter="fade">
                                      <p:cBhvr>
                                        <p:cTn id="11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1" grpId="0"/>
      <p:bldP spid="82" grpId="0"/>
      <p:bldP spid="83" grpId="0"/>
      <p:bldP spid="84" grpId="0"/>
      <p:bldP spid="85" grpId="0"/>
      <p:bldP spid="86" grpId="0"/>
      <p:bldP spid="87" grpId="0" animBg="1"/>
      <p:bldP spid="88" grpId="0"/>
      <p:bldP spid="93" grpId="0"/>
      <p:bldP spid="99" grpId="0" bldLvl="0" autoUpdateAnimBg="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22827" y="1971731"/>
            <a:ext cx="2052147" cy="430879"/>
          </a:xfrm>
          <a:prstGeom prst="rect">
            <a:avLst/>
          </a:prstGeom>
        </p:spPr>
        <p:txBody>
          <a:bodyPr wrap="none" lIns="91431" tIns="45716" rIns="91431" bIns="45716">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200" b="1"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）伙伴</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关系</a:t>
            </a:r>
            <a:endPar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8109865" y="3963414"/>
            <a:ext cx="2052147" cy="430879"/>
          </a:xfrm>
          <a:prstGeom prst="rect">
            <a:avLst/>
          </a:prstGeom>
        </p:spPr>
        <p:txBody>
          <a:bodyPr wrap="none" lIns="91431" tIns="45716" rIns="91431" bIns="45716">
            <a:spAutoFit/>
          </a:bodyPr>
          <a:lstStyle/>
          <a:p>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200" b="1"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）风险分担</a:t>
            </a:r>
            <a:endPar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2562251" y="3441783"/>
            <a:ext cx="2052147" cy="430879"/>
          </a:xfrm>
          <a:prstGeom prst="rect">
            <a:avLst/>
          </a:prstGeom>
        </p:spPr>
        <p:txBody>
          <a:bodyPr wrap="none" lIns="91431" tIns="45716" rIns="91431" bIns="45716">
            <a:spAutoFit/>
          </a:bodyPr>
          <a:lstStyle/>
          <a:p>
            <a:pPr algn="r"/>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200" b="1"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200" b="1" dirty="0" smtClean="0">
                <a:solidFill>
                  <a:schemeClr val="tx1">
                    <a:lumMod val="65000"/>
                    <a:lumOff val="35000"/>
                  </a:schemeClr>
                </a:solidFill>
                <a:latin typeface="微软雅黑" panose="020B0503020204020204" pitchFamily="34" charset="-122"/>
                <a:ea typeface="微软雅黑" panose="020B0503020204020204" pitchFamily="34" charset="-122"/>
              </a:rPr>
              <a:t>）利益</a:t>
            </a: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共享</a:t>
            </a:r>
            <a:endPar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等腰三角形 4"/>
          <p:cNvSpPr>
            <a:spLocks noChangeAspect="1" noChangeArrowheads="1"/>
          </p:cNvSpPr>
          <p:nvPr/>
        </p:nvSpPr>
        <p:spPr bwMode="auto">
          <a:xfrm rot="5400000" flipV="1">
            <a:off x="7814482" y="2480666"/>
            <a:ext cx="239249" cy="206315"/>
          </a:xfrm>
          <a:prstGeom prst="triangle">
            <a:avLst>
              <a:gd name="adj" fmla="val 50000"/>
            </a:avLst>
          </a:prstGeom>
          <a:solidFill>
            <a:srgbClr val="21AB82"/>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6" name="矩形 47"/>
          <p:cNvSpPr>
            <a:spLocks noChangeArrowheads="1"/>
          </p:cNvSpPr>
          <p:nvPr/>
        </p:nvSpPr>
        <p:spPr bwMode="auto">
          <a:xfrm>
            <a:off x="8109865" y="2386469"/>
            <a:ext cx="282240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285750" indent="-285750">
              <a:lnSpc>
                <a:spcPct val="120000"/>
              </a:lnSpc>
              <a:spcBef>
                <a:spcPct val="0"/>
              </a:spcBef>
            </a:pPr>
            <a:r>
              <a:rPr lang="zh-CN" altLang="en-US" sz="1400" dirty="0">
                <a:solidFill>
                  <a:srgbClr val="333333"/>
                </a:solidFill>
                <a:sym typeface="微软雅黑" panose="020B0503020204020204" pitchFamily="34" charset="-122"/>
              </a:rPr>
              <a:t>基于合约的平等合作关系</a:t>
            </a:r>
            <a:r>
              <a:rPr lang="zh-CN" altLang="en-US" sz="1400" dirty="0" smtClean="0">
                <a:solidFill>
                  <a:srgbClr val="333333"/>
                </a:solidFill>
                <a:sym typeface="微软雅黑" panose="020B0503020204020204" pitchFamily="34" charset="-122"/>
              </a:rPr>
              <a:t>。</a:t>
            </a:r>
            <a:endParaRPr lang="en-US" altLang="zh-CN" sz="1400" dirty="0" smtClean="0">
              <a:solidFill>
                <a:srgbClr val="333333"/>
              </a:solidFill>
              <a:sym typeface="微软雅黑" panose="020B0503020204020204" pitchFamily="34" charset="-122"/>
            </a:endParaRPr>
          </a:p>
          <a:p>
            <a:pPr marL="285750" indent="-285750">
              <a:lnSpc>
                <a:spcPct val="120000"/>
              </a:lnSpc>
              <a:spcBef>
                <a:spcPct val="0"/>
              </a:spcBef>
            </a:pPr>
            <a:r>
              <a:rPr lang="zh-CN" altLang="en-US" sz="1400" dirty="0" smtClean="0">
                <a:solidFill>
                  <a:srgbClr val="333333"/>
                </a:solidFill>
                <a:sym typeface="微软雅黑" panose="020B0503020204020204" pitchFamily="34" charset="-122"/>
              </a:rPr>
              <a:t>没有伙伴关系就没有</a:t>
            </a:r>
            <a:r>
              <a:rPr lang="en-US" altLang="zh-CN" sz="1400" dirty="0" smtClean="0">
                <a:solidFill>
                  <a:srgbClr val="333333"/>
                </a:solidFill>
                <a:sym typeface="微软雅黑" panose="020B0503020204020204" pitchFamily="34" charset="-122"/>
              </a:rPr>
              <a:t>PPP</a:t>
            </a:r>
            <a:r>
              <a:rPr lang="zh-CN" altLang="en-US" sz="1400" dirty="0" smtClean="0">
                <a:solidFill>
                  <a:srgbClr val="333333"/>
                </a:solidFill>
                <a:sym typeface="微软雅黑" panose="020B0503020204020204" pitchFamily="34" charset="-122"/>
              </a:rPr>
              <a:t>。</a:t>
            </a:r>
            <a:endParaRPr lang="zh-CN" altLang="en-US" sz="1400" dirty="0">
              <a:solidFill>
                <a:srgbClr val="333333"/>
              </a:solidFill>
              <a:sym typeface="微软雅黑" panose="020B0503020204020204" pitchFamily="34" charset="-122"/>
            </a:endParaRPr>
          </a:p>
        </p:txBody>
      </p:sp>
      <p:sp>
        <p:nvSpPr>
          <p:cNvPr id="7" name="等腰三角形 18"/>
          <p:cNvSpPr>
            <a:spLocks noChangeAspect="1" noChangeArrowheads="1"/>
          </p:cNvSpPr>
          <p:nvPr/>
        </p:nvSpPr>
        <p:spPr bwMode="auto">
          <a:xfrm rot="5400000" flipV="1">
            <a:off x="7814482" y="4663734"/>
            <a:ext cx="239249" cy="206315"/>
          </a:xfrm>
          <a:prstGeom prst="triangle">
            <a:avLst>
              <a:gd name="adj" fmla="val 50000"/>
            </a:avLst>
          </a:prstGeom>
          <a:solidFill>
            <a:srgbClr val="05BAC8"/>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8" name="矩形 47"/>
          <p:cNvSpPr>
            <a:spLocks noChangeArrowheads="1"/>
          </p:cNvSpPr>
          <p:nvPr/>
        </p:nvSpPr>
        <p:spPr bwMode="auto">
          <a:xfrm>
            <a:off x="8063234" y="4427922"/>
            <a:ext cx="28224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285750" indent="-285750">
              <a:lnSpc>
                <a:spcPct val="120000"/>
              </a:lnSpc>
              <a:spcBef>
                <a:spcPct val="0"/>
              </a:spcBef>
            </a:pPr>
            <a:r>
              <a:rPr lang="zh-CN" altLang="en-US" sz="1400" dirty="0">
                <a:solidFill>
                  <a:srgbClr val="333333"/>
                </a:solidFill>
                <a:sym typeface="微软雅黑" panose="020B0503020204020204" pitchFamily="34" charset="-122"/>
              </a:rPr>
              <a:t>发挥禀赋优势</a:t>
            </a:r>
            <a:r>
              <a:rPr lang="zh-CN" altLang="en-US" sz="1400" dirty="0" smtClean="0">
                <a:solidFill>
                  <a:srgbClr val="333333"/>
                </a:solidFill>
                <a:sym typeface="微软雅黑" panose="020B0503020204020204" pitchFamily="34" charset="-122"/>
              </a:rPr>
              <a:t>。</a:t>
            </a:r>
            <a:endParaRPr lang="zh-CN" altLang="en-US" sz="1400" dirty="0">
              <a:solidFill>
                <a:srgbClr val="333333"/>
              </a:solidFill>
              <a:sym typeface="微软雅黑" panose="020B0503020204020204" pitchFamily="34" charset="-122"/>
            </a:endParaRPr>
          </a:p>
          <a:p>
            <a:pPr marL="285750" indent="-285750">
              <a:lnSpc>
                <a:spcPct val="120000"/>
              </a:lnSpc>
              <a:spcBef>
                <a:spcPct val="0"/>
              </a:spcBef>
            </a:pPr>
            <a:r>
              <a:rPr lang="zh-CN" altLang="en-US" sz="1400" dirty="0" smtClean="0">
                <a:solidFill>
                  <a:srgbClr val="333333"/>
                </a:solidFill>
                <a:sym typeface="微软雅黑" panose="020B0503020204020204" pitchFamily="34" charset="-122"/>
              </a:rPr>
              <a:t>实现风险</a:t>
            </a:r>
            <a:r>
              <a:rPr lang="zh-CN" altLang="en-US" sz="1400" dirty="0">
                <a:solidFill>
                  <a:srgbClr val="333333"/>
                </a:solidFill>
                <a:sym typeface="微软雅黑" panose="020B0503020204020204" pitchFamily="34" charset="-122"/>
              </a:rPr>
              <a:t>收益匹配</a:t>
            </a:r>
            <a:r>
              <a:rPr lang="zh-CN" altLang="en-US" sz="1400" dirty="0" smtClean="0">
                <a:solidFill>
                  <a:srgbClr val="333333"/>
                </a:solidFill>
                <a:sym typeface="微软雅黑" panose="020B0503020204020204" pitchFamily="34" charset="-122"/>
              </a:rPr>
              <a:t>。</a:t>
            </a:r>
            <a:endParaRPr lang="zh-CN" altLang="en-US" sz="1400" dirty="0">
              <a:solidFill>
                <a:srgbClr val="333333"/>
              </a:solidFill>
              <a:sym typeface="微软雅黑" panose="020B0503020204020204" pitchFamily="34" charset="-122"/>
            </a:endParaRPr>
          </a:p>
          <a:p>
            <a:pPr marL="285750" indent="-285750">
              <a:lnSpc>
                <a:spcPct val="120000"/>
              </a:lnSpc>
              <a:spcBef>
                <a:spcPct val="0"/>
              </a:spcBef>
            </a:pPr>
            <a:r>
              <a:rPr lang="zh-CN" altLang="en-US" sz="1400" dirty="0" smtClean="0">
                <a:solidFill>
                  <a:srgbClr val="333333"/>
                </a:solidFill>
                <a:sym typeface="微软雅黑" panose="020B0503020204020204" pitchFamily="34" charset="-122"/>
              </a:rPr>
              <a:t>实现风险</a:t>
            </a:r>
            <a:r>
              <a:rPr lang="zh-CN" altLang="en-US" sz="1400" dirty="0">
                <a:solidFill>
                  <a:srgbClr val="333333"/>
                </a:solidFill>
                <a:sym typeface="微软雅黑" panose="020B0503020204020204" pitchFamily="34" charset="-122"/>
              </a:rPr>
              <a:t>承担与能力匹配。</a:t>
            </a:r>
            <a:endParaRPr lang="zh-CN" altLang="en-US" sz="1400" dirty="0">
              <a:solidFill>
                <a:srgbClr val="333333"/>
              </a:solidFill>
              <a:sym typeface="微软雅黑" panose="020B0503020204020204" pitchFamily="34" charset="-122"/>
            </a:endParaRPr>
          </a:p>
        </p:txBody>
      </p:sp>
      <p:sp>
        <p:nvSpPr>
          <p:cNvPr id="9" name="等腰三角形 18"/>
          <p:cNvSpPr>
            <a:spLocks noChangeAspect="1" noChangeArrowheads="1"/>
          </p:cNvSpPr>
          <p:nvPr/>
        </p:nvSpPr>
        <p:spPr bwMode="auto">
          <a:xfrm rot="16200000" flipH="1" flipV="1">
            <a:off x="4744171" y="3533778"/>
            <a:ext cx="239249" cy="206315"/>
          </a:xfrm>
          <a:prstGeom prst="triangle">
            <a:avLst>
              <a:gd name="adj" fmla="val 50000"/>
            </a:avLst>
          </a:prstGeom>
          <a:solidFill>
            <a:srgbClr val="FFC000"/>
          </a:solidFill>
          <a:ln>
            <a:noFill/>
          </a:ln>
        </p:spPr>
        <p:txBody>
          <a:bodyPr lIns="91431" tIns="45716" rIns="91431" bIns="4571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000">
              <a:solidFill>
                <a:schemeClr val="tx1">
                  <a:lumMod val="65000"/>
                  <a:lumOff val="35000"/>
                </a:schemeClr>
              </a:solidFill>
              <a:sym typeface="微软雅黑" panose="020B0503020204020204" pitchFamily="34" charset="-122"/>
            </a:endParaRPr>
          </a:p>
        </p:txBody>
      </p:sp>
      <p:sp>
        <p:nvSpPr>
          <p:cNvPr id="10" name="形状 9"/>
          <p:cNvSpPr/>
          <p:nvPr/>
        </p:nvSpPr>
        <p:spPr>
          <a:xfrm>
            <a:off x="5110081" y="2956310"/>
            <a:ext cx="1867985" cy="1868267"/>
          </a:xfrm>
          <a:prstGeom prst="leftCircularArrow">
            <a:avLst>
              <a:gd name="adj1" fmla="val 8909"/>
              <a:gd name="adj2" fmla="val 1142322"/>
              <a:gd name="adj3" fmla="val 6293598"/>
              <a:gd name="adj4" fmla="val 18900002"/>
              <a:gd name="adj5" fmla="val 12500"/>
            </a:avLst>
          </a:prstGeom>
          <a:solidFill>
            <a:srgbClr val="333333"/>
          </a:solidFill>
          <a:ln>
            <a:noFill/>
          </a:ln>
          <a:effectLst/>
        </p:spPr>
        <p:style>
          <a:lnRef idx="0">
            <a:scrgbClr r="0" g="0" b="0"/>
          </a:lnRef>
          <a:fillRef idx="3">
            <a:scrgbClr r="0" g="0" b="0"/>
          </a:fillRef>
          <a:effectRef idx="2">
            <a:scrgbClr r="0" g="0" b="0"/>
          </a:effectRef>
          <a:fontRef idx="minor">
            <a:schemeClr val="lt1"/>
          </a:fontRef>
        </p:style>
      </p:sp>
      <p:sp>
        <p:nvSpPr>
          <p:cNvPr id="11" name="任意多边形 10"/>
          <p:cNvSpPr/>
          <p:nvPr/>
        </p:nvSpPr>
        <p:spPr>
          <a:xfrm rot="17307692">
            <a:off x="6137831" y="2439371"/>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endParaRPr>
          </a:p>
        </p:txBody>
      </p:sp>
      <p:grpSp>
        <p:nvGrpSpPr>
          <p:cNvPr id="12" name="组合 11"/>
          <p:cNvGrpSpPr/>
          <p:nvPr/>
        </p:nvGrpSpPr>
        <p:grpSpPr>
          <a:xfrm>
            <a:off x="6293414" y="2446508"/>
            <a:ext cx="654050" cy="654050"/>
            <a:chOff x="1176338" y="544513"/>
            <a:chExt cx="654050" cy="654050"/>
          </a:xfrm>
        </p:grpSpPr>
        <p:sp>
          <p:nvSpPr>
            <p:cNvPr id="13" name="Oval 416"/>
            <p:cNvSpPr>
              <a:spLocks noChangeArrowheads="1"/>
            </p:cNvSpPr>
            <p:nvPr/>
          </p:nvSpPr>
          <p:spPr bwMode="auto">
            <a:xfrm>
              <a:off x="1176338" y="544513"/>
              <a:ext cx="654050" cy="654050"/>
            </a:xfrm>
            <a:prstGeom prst="ellipse">
              <a:avLst/>
            </a:prstGeom>
            <a:solidFill>
              <a:srgbClr val="81CE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8"/>
            <p:cNvSpPr/>
            <p:nvPr/>
          </p:nvSpPr>
          <p:spPr bwMode="auto">
            <a:xfrm>
              <a:off x="1309688" y="703263"/>
              <a:ext cx="387350" cy="338138"/>
            </a:xfrm>
            <a:custGeom>
              <a:avLst/>
              <a:gdLst>
                <a:gd name="T0" fmla="*/ 76 w 152"/>
                <a:gd name="T1" fmla="*/ 0 h 132"/>
                <a:gd name="T2" fmla="*/ 0 w 152"/>
                <a:gd name="T3" fmla="*/ 59 h 132"/>
                <a:gd name="T4" fmla="*/ 17 w 152"/>
                <a:gd name="T5" fmla="*/ 95 h 132"/>
                <a:gd name="T6" fmla="*/ 11 w 152"/>
                <a:gd name="T7" fmla="*/ 132 h 132"/>
                <a:gd name="T8" fmla="*/ 55 w 152"/>
                <a:gd name="T9" fmla="*/ 115 h 132"/>
                <a:gd name="T10" fmla="*/ 76 w 152"/>
                <a:gd name="T11" fmla="*/ 117 h 132"/>
                <a:gd name="T12" fmla="*/ 152 w 152"/>
                <a:gd name="T13" fmla="*/ 59 h 132"/>
                <a:gd name="T14" fmla="*/ 76 w 152"/>
                <a:gd name="T15" fmla="*/ 0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32">
                  <a:moveTo>
                    <a:pt x="76" y="0"/>
                  </a:moveTo>
                  <a:cubicBezTo>
                    <a:pt x="34" y="0"/>
                    <a:pt x="0" y="26"/>
                    <a:pt x="0" y="59"/>
                  </a:cubicBezTo>
                  <a:cubicBezTo>
                    <a:pt x="0" y="72"/>
                    <a:pt x="6" y="85"/>
                    <a:pt x="17" y="95"/>
                  </a:cubicBezTo>
                  <a:cubicBezTo>
                    <a:pt x="11" y="132"/>
                    <a:pt x="11" y="132"/>
                    <a:pt x="11" y="132"/>
                  </a:cubicBezTo>
                  <a:cubicBezTo>
                    <a:pt x="55" y="115"/>
                    <a:pt x="55" y="115"/>
                    <a:pt x="55" y="115"/>
                  </a:cubicBezTo>
                  <a:cubicBezTo>
                    <a:pt x="62" y="116"/>
                    <a:pt x="69" y="117"/>
                    <a:pt x="76" y="117"/>
                  </a:cubicBezTo>
                  <a:cubicBezTo>
                    <a:pt x="118" y="117"/>
                    <a:pt x="152" y="91"/>
                    <a:pt x="152" y="59"/>
                  </a:cubicBezTo>
                  <a:cubicBezTo>
                    <a:pt x="152" y="26"/>
                    <a:pt x="118" y="0"/>
                    <a:pt x="76" y="0"/>
                  </a:cubicBezTo>
                  <a:close/>
                </a:path>
              </a:pathLst>
            </a:custGeom>
            <a:solidFill>
              <a:srgbClr val="F5F7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19"/>
            <p:cNvSpPr/>
            <p:nvPr/>
          </p:nvSpPr>
          <p:spPr bwMode="auto">
            <a:xfrm>
              <a:off x="1457325" y="884238"/>
              <a:ext cx="239713" cy="207963"/>
            </a:xfrm>
            <a:custGeom>
              <a:avLst/>
              <a:gdLst>
                <a:gd name="T0" fmla="*/ 94 w 94"/>
                <a:gd name="T1" fmla="*/ 36 h 81"/>
                <a:gd name="T2" fmla="*/ 47 w 94"/>
                <a:gd name="T3" fmla="*/ 0 h 81"/>
                <a:gd name="T4" fmla="*/ 0 w 94"/>
                <a:gd name="T5" fmla="*/ 36 h 81"/>
                <a:gd name="T6" fmla="*/ 47 w 94"/>
                <a:gd name="T7" fmla="*/ 72 h 81"/>
                <a:gd name="T8" fmla="*/ 60 w 94"/>
                <a:gd name="T9" fmla="*/ 70 h 81"/>
                <a:gd name="T10" fmla="*/ 87 w 94"/>
                <a:gd name="T11" fmla="*/ 81 h 81"/>
                <a:gd name="T12" fmla="*/ 84 w 94"/>
                <a:gd name="T13" fmla="*/ 58 h 81"/>
                <a:gd name="T14" fmla="*/ 94 w 94"/>
                <a:gd name="T15" fmla="*/ 36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81">
                  <a:moveTo>
                    <a:pt x="94" y="36"/>
                  </a:moveTo>
                  <a:cubicBezTo>
                    <a:pt x="94" y="16"/>
                    <a:pt x="73" y="0"/>
                    <a:pt x="47" y="0"/>
                  </a:cubicBezTo>
                  <a:cubicBezTo>
                    <a:pt x="21" y="0"/>
                    <a:pt x="0" y="16"/>
                    <a:pt x="0" y="36"/>
                  </a:cubicBezTo>
                  <a:cubicBezTo>
                    <a:pt x="0" y="55"/>
                    <a:pt x="21" y="72"/>
                    <a:pt x="47" y="72"/>
                  </a:cubicBezTo>
                  <a:cubicBezTo>
                    <a:pt x="51" y="72"/>
                    <a:pt x="56" y="71"/>
                    <a:pt x="60" y="70"/>
                  </a:cubicBezTo>
                  <a:cubicBezTo>
                    <a:pt x="87" y="81"/>
                    <a:pt x="87" y="81"/>
                    <a:pt x="87" y="81"/>
                  </a:cubicBezTo>
                  <a:cubicBezTo>
                    <a:pt x="84" y="58"/>
                    <a:pt x="84" y="58"/>
                    <a:pt x="84" y="58"/>
                  </a:cubicBezTo>
                  <a:cubicBezTo>
                    <a:pt x="90" y="52"/>
                    <a:pt x="94" y="44"/>
                    <a:pt x="94" y="36"/>
                  </a:cubicBezTo>
                  <a:close/>
                </a:path>
              </a:pathLst>
            </a:custGeom>
            <a:solidFill>
              <a:srgbClr val="CCD0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5686480" y="3543183"/>
            <a:ext cx="652463" cy="652463"/>
            <a:chOff x="2206626" y="550863"/>
            <a:chExt cx="652463" cy="652463"/>
          </a:xfrm>
        </p:grpSpPr>
        <p:sp>
          <p:nvSpPr>
            <p:cNvPr id="17" name="Oval 315"/>
            <p:cNvSpPr>
              <a:spLocks noChangeArrowheads="1"/>
            </p:cNvSpPr>
            <p:nvPr/>
          </p:nvSpPr>
          <p:spPr bwMode="auto">
            <a:xfrm>
              <a:off x="2206626" y="550863"/>
              <a:ext cx="652463" cy="652463"/>
            </a:xfrm>
            <a:prstGeom prst="ellipse">
              <a:avLst/>
            </a:prstGeom>
            <a:solidFill>
              <a:srgbClr val="AFD3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16"/>
            <p:cNvSpPr/>
            <p:nvPr/>
          </p:nvSpPr>
          <p:spPr bwMode="auto">
            <a:xfrm>
              <a:off x="2487613" y="814388"/>
              <a:ext cx="366713" cy="376238"/>
            </a:xfrm>
            <a:custGeom>
              <a:avLst/>
              <a:gdLst>
                <a:gd name="T0" fmla="*/ 54 w 144"/>
                <a:gd name="T1" fmla="*/ 148 h 148"/>
                <a:gd name="T2" fmla="*/ 144 w 144"/>
                <a:gd name="T3" fmla="*/ 50 h 148"/>
                <a:gd name="T4" fmla="*/ 94 w 144"/>
                <a:gd name="T5" fmla="*/ 0 h 148"/>
                <a:gd name="T6" fmla="*/ 0 w 144"/>
                <a:gd name="T7" fmla="*/ 94 h 148"/>
                <a:gd name="T8" fmla="*/ 54 w 144"/>
                <a:gd name="T9" fmla="*/ 148 h 148"/>
              </a:gdLst>
              <a:ahLst/>
              <a:cxnLst>
                <a:cxn ang="0">
                  <a:pos x="T0" y="T1"/>
                </a:cxn>
                <a:cxn ang="0">
                  <a:pos x="T2" y="T3"/>
                </a:cxn>
                <a:cxn ang="0">
                  <a:pos x="T4" y="T5"/>
                </a:cxn>
                <a:cxn ang="0">
                  <a:pos x="T6" y="T7"/>
                </a:cxn>
                <a:cxn ang="0">
                  <a:pos x="T8" y="T9"/>
                </a:cxn>
              </a:cxnLst>
              <a:rect l="0" t="0" r="r" b="b"/>
              <a:pathLst>
                <a:path w="144" h="148">
                  <a:moveTo>
                    <a:pt x="54" y="148"/>
                  </a:moveTo>
                  <a:cubicBezTo>
                    <a:pt x="100" y="134"/>
                    <a:pt x="134" y="97"/>
                    <a:pt x="144" y="50"/>
                  </a:cubicBezTo>
                  <a:cubicBezTo>
                    <a:pt x="94" y="0"/>
                    <a:pt x="94" y="0"/>
                    <a:pt x="94" y="0"/>
                  </a:cubicBezTo>
                  <a:cubicBezTo>
                    <a:pt x="0" y="94"/>
                    <a:pt x="0" y="94"/>
                    <a:pt x="0" y="94"/>
                  </a:cubicBezTo>
                  <a:lnTo>
                    <a:pt x="54" y="148"/>
                  </a:lnTo>
                  <a:close/>
                </a:path>
              </a:pathLst>
            </a:custGeom>
            <a:solidFill>
              <a:srgbClr val="9CC0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17"/>
            <p:cNvSpPr/>
            <p:nvPr/>
          </p:nvSpPr>
          <p:spPr bwMode="auto">
            <a:xfrm>
              <a:off x="2339976" y="750888"/>
              <a:ext cx="385763" cy="303213"/>
            </a:xfrm>
            <a:custGeom>
              <a:avLst/>
              <a:gdLst>
                <a:gd name="T0" fmla="*/ 203 w 243"/>
                <a:gd name="T1" fmla="*/ 0 h 191"/>
                <a:gd name="T2" fmla="*/ 93 w 243"/>
                <a:gd name="T3" fmla="*/ 110 h 191"/>
                <a:gd name="T4" fmla="*/ 40 w 243"/>
                <a:gd name="T5" fmla="*/ 56 h 191"/>
                <a:gd name="T6" fmla="*/ 0 w 243"/>
                <a:gd name="T7" fmla="*/ 96 h 191"/>
                <a:gd name="T8" fmla="*/ 93 w 243"/>
                <a:gd name="T9" fmla="*/ 191 h 191"/>
                <a:gd name="T10" fmla="*/ 243 w 243"/>
                <a:gd name="T11" fmla="*/ 40 h 191"/>
                <a:gd name="T12" fmla="*/ 203 w 24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243" h="191">
                  <a:moveTo>
                    <a:pt x="203" y="0"/>
                  </a:moveTo>
                  <a:lnTo>
                    <a:pt x="93" y="110"/>
                  </a:lnTo>
                  <a:lnTo>
                    <a:pt x="40" y="56"/>
                  </a:lnTo>
                  <a:lnTo>
                    <a:pt x="0" y="96"/>
                  </a:lnTo>
                  <a:lnTo>
                    <a:pt x="93" y="191"/>
                  </a:lnTo>
                  <a:lnTo>
                    <a:pt x="243" y="40"/>
                  </a:lnTo>
                  <a:lnTo>
                    <a:pt x="203" y="0"/>
                  </a:lnTo>
                  <a:close/>
                </a:path>
              </a:pathLst>
            </a:custGeom>
            <a:solidFill>
              <a:srgbClr val="F5F7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6012198" y="4875867"/>
            <a:ext cx="652463" cy="652463"/>
            <a:chOff x="6281738" y="1571626"/>
            <a:chExt cx="652463" cy="652463"/>
          </a:xfrm>
        </p:grpSpPr>
        <p:sp>
          <p:nvSpPr>
            <p:cNvPr id="21" name="Oval 232"/>
            <p:cNvSpPr>
              <a:spLocks noChangeArrowheads="1"/>
            </p:cNvSpPr>
            <p:nvPr/>
          </p:nvSpPr>
          <p:spPr bwMode="auto">
            <a:xfrm>
              <a:off x="6281738" y="1571626"/>
              <a:ext cx="652463" cy="652463"/>
            </a:xfrm>
            <a:prstGeom prst="ellipse">
              <a:avLst/>
            </a:prstGeom>
            <a:solidFill>
              <a:srgbClr val="AFD3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34"/>
            <p:cNvSpPr/>
            <p:nvPr/>
          </p:nvSpPr>
          <p:spPr bwMode="auto">
            <a:xfrm>
              <a:off x="6415088" y="1716088"/>
              <a:ext cx="385763" cy="387350"/>
            </a:xfrm>
            <a:custGeom>
              <a:avLst/>
              <a:gdLst>
                <a:gd name="T0" fmla="*/ 243 w 243"/>
                <a:gd name="T1" fmla="*/ 124 h 244"/>
                <a:gd name="T2" fmla="*/ 187 w 243"/>
                <a:gd name="T3" fmla="*/ 77 h 244"/>
                <a:gd name="T4" fmla="*/ 187 w 243"/>
                <a:gd name="T5" fmla="*/ 104 h 244"/>
                <a:gd name="T6" fmla="*/ 139 w 243"/>
                <a:gd name="T7" fmla="*/ 104 h 244"/>
                <a:gd name="T8" fmla="*/ 139 w 243"/>
                <a:gd name="T9" fmla="*/ 56 h 244"/>
                <a:gd name="T10" fmla="*/ 166 w 243"/>
                <a:gd name="T11" fmla="*/ 56 h 244"/>
                <a:gd name="T12" fmla="*/ 120 w 243"/>
                <a:gd name="T13" fmla="*/ 0 h 244"/>
                <a:gd name="T14" fmla="*/ 73 w 243"/>
                <a:gd name="T15" fmla="*/ 56 h 244"/>
                <a:gd name="T16" fmla="*/ 101 w 243"/>
                <a:gd name="T17" fmla="*/ 56 h 244"/>
                <a:gd name="T18" fmla="*/ 101 w 243"/>
                <a:gd name="T19" fmla="*/ 104 h 244"/>
                <a:gd name="T20" fmla="*/ 56 w 243"/>
                <a:gd name="T21" fmla="*/ 104 h 244"/>
                <a:gd name="T22" fmla="*/ 56 w 243"/>
                <a:gd name="T23" fmla="*/ 77 h 244"/>
                <a:gd name="T24" fmla="*/ 0 w 243"/>
                <a:gd name="T25" fmla="*/ 124 h 244"/>
                <a:gd name="T26" fmla="*/ 56 w 243"/>
                <a:gd name="T27" fmla="*/ 170 h 244"/>
                <a:gd name="T28" fmla="*/ 56 w 243"/>
                <a:gd name="T29" fmla="*/ 141 h 244"/>
                <a:gd name="T30" fmla="*/ 101 w 243"/>
                <a:gd name="T31" fmla="*/ 141 h 244"/>
                <a:gd name="T32" fmla="*/ 101 w 243"/>
                <a:gd name="T33" fmla="*/ 188 h 244"/>
                <a:gd name="T34" fmla="*/ 73 w 243"/>
                <a:gd name="T35" fmla="*/ 188 h 244"/>
                <a:gd name="T36" fmla="*/ 120 w 243"/>
                <a:gd name="T37" fmla="*/ 244 h 244"/>
                <a:gd name="T38" fmla="*/ 166 w 243"/>
                <a:gd name="T39" fmla="*/ 188 h 244"/>
                <a:gd name="T40" fmla="*/ 139 w 243"/>
                <a:gd name="T41" fmla="*/ 188 h 244"/>
                <a:gd name="T42" fmla="*/ 139 w 243"/>
                <a:gd name="T43" fmla="*/ 141 h 244"/>
                <a:gd name="T44" fmla="*/ 187 w 243"/>
                <a:gd name="T45" fmla="*/ 141 h 244"/>
                <a:gd name="T46" fmla="*/ 187 w 243"/>
                <a:gd name="T47" fmla="*/ 170 h 244"/>
                <a:gd name="T48" fmla="*/ 243 w 243"/>
                <a:gd name="T49" fmla="*/ 12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 h="244">
                  <a:moveTo>
                    <a:pt x="243" y="124"/>
                  </a:moveTo>
                  <a:lnTo>
                    <a:pt x="187" y="77"/>
                  </a:lnTo>
                  <a:lnTo>
                    <a:pt x="187" y="104"/>
                  </a:lnTo>
                  <a:lnTo>
                    <a:pt x="139" y="104"/>
                  </a:lnTo>
                  <a:lnTo>
                    <a:pt x="139" y="56"/>
                  </a:lnTo>
                  <a:lnTo>
                    <a:pt x="166" y="56"/>
                  </a:lnTo>
                  <a:lnTo>
                    <a:pt x="120" y="0"/>
                  </a:lnTo>
                  <a:lnTo>
                    <a:pt x="73" y="56"/>
                  </a:lnTo>
                  <a:lnTo>
                    <a:pt x="101" y="56"/>
                  </a:lnTo>
                  <a:lnTo>
                    <a:pt x="101" y="104"/>
                  </a:lnTo>
                  <a:lnTo>
                    <a:pt x="56" y="104"/>
                  </a:lnTo>
                  <a:lnTo>
                    <a:pt x="56" y="77"/>
                  </a:lnTo>
                  <a:lnTo>
                    <a:pt x="0" y="124"/>
                  </a:lnTo>
                  <a:lnTo>
                    <a:pt x="56" y="170"/>
                  </a:lnTo>
                  <a:lnTo>
                    <a:pt x="56" y="141"/>
                  </a:lnTo>
                  <a:lnTo>
                    <a:pt x="101" y="141"/>
                  </a:lnTo>
                  <a:lnTo>
                    <a:pt x="101" y="188"/>
                  </a:lnTo>
                  <a:lnTo>
                    <a:pt x="73" y="188"/>
                  </a:lnTo>
                  <a:lnTo>
                    <a:pt x="120" y="244"/>
                  </a:lnTo>
                  <a:lnTo>
                    <a:pt x="166" y="188"/>
                  </a:lnTo>
                  <a:lnTo>
                    <a:pt x="139" y="188"/>
                  </a:lnTo>
                  <a:lnTo>
                    <a:pt x="139" y="141"/>
                  </a:lnTo>
                  <a:lnTo>
                    <a:pt x="187" y="141"/>
                  </a:lnTo>
                  <a:lnTo>
                    <a:pt x="187" y="170"/>
                  </a:lnTo>
                  <a:lnTo>
                    <a:pt x="243" y="124"/>
                  </a:lnTo>
                  <a:close/>
                </a:path>
              </a:pathLst>
            </a:custGeom>
            <a:solidFill>
              <a:srgbClr val="F5F7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矩形 47"/>
          <p:cNvSpPr>
            <a:spLocks noChangeArrowheads="1"/>
          </p:cNvSpPr>
          <p:nvPr/>
        </p:nvSpPr>
        <p:spPr bwMode="auto">
          <a:xfrm>
            <a:off x="2524054" y="4506377"/>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285750" indent="-285750">
              <a:lnSpc>
                <a:spcPct val="120000"/>
              </a:lnSpc>
              <a:spcBef>
                <a:spcPct val="0"/>
              </a:spcBef>
            </a:pPr>
            <a:r>
              <a:rPr lang="zh-CN" altLang="en-US" sz="1400" dirty="0">
                <a:solidFill>
                  <a:srgbClr val="333333"/>
                </a:solidFill>
                <a:sym typeface="微软雅黑" panose="020B0503020204020204" pitchFamily="34" charset="-122"/>
              </a:rPr>
              <a:t>政府与社会</a:t>
            </a:r>
            <a:r>
              <a:rPr lang="zh-CN" altLang="en-US" sz="1400" dirty="0" smtClean="0">
                <a:solidFill>
                  <a:srgbClr val="333333"/>
                </a:solidFill>
                <a:sym typeface="微软雅黑" panose="020B0503020204020204" pitchFamily="34" charset="-122"/>
              </a:rPr>
              <a:t>资本合作</a:t>
            </a:r>
            <a:r>
              <a:rPr lang="zh-CN" altLang="en-US" sz="1400" dirty="0">
                <a:solidFill>
                  <a:srgbClr val="333333"/>
                </a:solidFill>
                <a:sym typeface="微软雅黑" panose="020B0503020204020204" pitchFamily="34" charset="-122"/>
              </a:rPr>
              <a:t>，一方面，政府与社会资本的合作分享利益，另一方面</a:t>
            </a:r>
            <a:r>
              <a:rPr lang="zh-CN" altLang="en-US" sz="1400" dirty="0" smtClean="0">
                <a:solidFill>
                  <a:srgbClr val="333333"/>
                </a:solidFill>
                <a:sym typeface="微软雅黑" panose="020B0503020204020204" pitchFamily="34" charset="-122"/>
              </a:rPr>
              <a:t>，需要</a:t>
            </a:r>
            <a:r>
              <a:rPr lang="zh-CN" altLang="en-US" sz="1400" dirty="0">
                <a:solidFill>
                  <a:srgbClr val="333333"/>
                </a:solidFill>
                <a:sym typeface="微软雅黑" panose="020B0503020204020204" pitchFamily="34" charset="-122"/>
              </a:rPr>
              <a:t>对社会资本可能的超额利润进行控制。</a:t>
            </a:r>
            <a:endParaRPr lang="zh-CN" altLang="en-US" sz="1400" dirty="0">
              <a:solidFill>
                <a:srgbClr val="333333"/>
              </a:solidFill>
              <a:sym typeface="微软雅黑" panose="020B0503020204020204" pitchFamily="34" charset="-122"/>
            </a:endParaRPr>
          </a:p>
        </p:txBody>
      </p:sp>
      <p:sp>
        <p:nvSpPr>
          <p:cNvPr id="24" name="空心弧 23"/>
          <p:cNvSpPr/>
          <p:nvPr/>
        </p:nvSpPr>
        <p:spPr>
          <a:xfrm>
            <a:off x="5540847" y="4494539"/>
            <a:ext cx="1604887" cy="1605530"/>
          </a:xfrm>
          <a:prstGeom prst="blockArc">
            <a:avLst>
              <a:gd name="adj1" fmla="val 17085111"/>
              <a:gd name="adj2" fmla="val 10799997"/>
              <a:gd name="adj3" fmla="val 11504"/>
            </a:avLst>
          </a:prstGeom>
          <a:solidFill>
            <a:srgbClr val="333333"/>
          </a:solidFill>
          <a:ln>
            <a:noFill/>
          </a:ln>
          <a:effectLst/>
        </p:spPr>
        <p:style>
          <a:lnRef idx="0">
            <a:scrgbClr r="0" g="0" b="0"/>
          </a:lnRef>
          <a:fillRef idx="3">
            <a:scrgbClr r="0" g="0" b="0"/>
          </a:fillRef>
          <a:effectRef idx="2">
            <a:scrgbClr r="0" g="0" b="0"/>
          </a:effectRef>
          <a:fontRef idx="minor">
            <a:schemeClr val="lt1"/>
          </a:fontRef>
        </p:style>
      </p:sp>
      <p:sp>
        <p:nvSpPr>
          <p:cNvPr id="25"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26" name="组合 42"/>
          <p:cNvGrpSpPr/>
          <p:nvPr/>
        </p:nvGrpSpPr>
        <p:grpSpPr>
          <a:xfrm>
            <a:off x="5334856" y="570216"/>
            <a:ext cx="263341" cy="395013"/>
            <a:chOff x="5284519" y="1508166"/>
            <a:chExt cx="213756" cy="427512"/>
          </a:xfrm>
        </p:grpSpPr>
        <p:cxnSp>
          <p:nvCxnSpPr>
            <p:cNvPr id="27" name="直接连接符 26"/>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29" name="矩形 3"/>
          <p:cNvSpPr>
            <a:spLocks noChangeArrowheads="1"/>
          </p:cNvSpPr>
          <p:nvPr/>
        </p:nvSpPr>
        <p:spPr bwMode="auto">
          <a:xfrm>
            <a:off x="2863741" y="1498637"/>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    PPP</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模式的特点</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6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26" presetClass="emph" presetSubtype="0" fill="hold" grpId="1"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par>
                                <p:cTn id="16" presetID="22" presetClass="entr" presetSubtype="8"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750"/>
                                        <p:tgtEl>
                                          <p:spTgt spid="10"/>
                                        </p:tgtEl>
                                      </p:cBhvr>
                                    </p:animEffect>
                                  </p:childTnLst>
                                </p:cTn>
                              </p:par>
                              <p:par>
                                <p:cTn id="25" presetID="22" presetClass="entr" presetSubtype="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par>
                                <p:cTn id="30" presetID="26" presetClass="emph" presetSubtype="0" fill="hold" grpId="1" nodeType="withEffect">
                                  <p:stCondLst>
                                    <p:cond delay="0"/>
                                  </p:stCondLst>
                                  <p:childTnLst>
                                    <p:animEffect transition="out" filter="fade">
                                      <p:cBhvr>
                                        <p:cTn id="31" dur="500" tmFilter="0, 0; .2, .5; .8, .5; 1, 0"/>
                                        <p:tgtEl>
                                          <p:spTgt spid="9"/>
                                        </p:tgtEl>
                                      </p:cBhvr>
                                    </p:animEffect>
                                    <p:animScale>
                                      <p:cBhvr>
                                        <p:cTn id="32" dur="250" autoRev="1" fill="hold"/>
                                        <p:tgtEl>
                                          <p:spTgt spid="9"/>
                                        </p:tgtEl>
                                      </p:cBhvr>
                                      <p:by x="105000" y="105000"/>
                                    </p:animScale>
                                  </p:childTnLst>
                                </p:cTn>
                              </p:par>
                              <p:par>
                                <p:cTn id="33" presetID="22" presetClass="entr" presetSubtype="2"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right)">
                                      <p:cBhvr>
                                        <p:cTn id="38" dur="500"/>
                                        <p:tgtEl>
                                          <p:spTgt spid="23"/>
                                        </p:tgtEl>
                                      </p:cBhvr>
                                    </p:animEffect>
                                  </p:childTnLst>
                                </p:cTn>
                              </p:par>
                              <p:par>
                                <p:cTn id="39" presetID="21" presetClass="entr" presetSubtype="1"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par>
                                <p:cTn id="42" presetID="22" presetClass="entr" presetSubtype="1"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26" presetClass="emph" presetSubtype="0" fill="hold" grpId="1" nodeType="withEffect">
                                  <p:stCondLst>
                                    <p:cond delay="0"/>
                                  </p:stCondLst>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par>
                                <p:cTn id="50" presetID="22" presetClass="entr" presetSubtype="8"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5" grpId="1" animBg="1"/>
      <p:bldP spid="6" grpId="0"/>
      <p:bldP spid="7" grpId="0" animBg="1"/>
      <p:bldP spid="7" grpId="1" animBg="1"/>
      <p:bldP spid="8" grpId="0"/>
      <p:bldP spid="9" grpId="0" animBg="1"/>
      <p:bldP spid="9" grpId="1" animBg="1"/>
      <p:bldP spid="11" grpId="0"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26" name="组合 42"/>
          <p:cNvGrpSpPr/>
          <p:nvPr/>
        </p:nvGrpSpPr>
        <p:grpSpPr>
          <a:xfrm>
            <a:off x="5334856" y="570216"/>
            <a:ext cx="263341" cy="395013"/>
            <a:chOff x="5284519" y="1508166"/>
            <a:chExt cx="213756" cy="427512"/>
          </a:xfrm>
        </p:grpSpPr>
        <p:cxnSp>
          <p:nvCxnSpPr>
            <p:cNvPr id="27" name="直接连接符 26"/>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29" name="矩形 3"/>
          <p:cNvSpPr>
            <a:spLocks noChangeArrowheads="1"/>
          </p:cNvSpPr>
          <p:nvPr/>
        </p:nvSpPr>
        <p:spPr bwMode="auto">
          <a:xfrm>
            <a:off x="2858580" y="1537947"/>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   PPP</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模式的优势</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Oval 22"/>
          <p:cNvSpPr>
            <a:spLocks noChangeArrowheads="1"/>
          </p:cNvSpPr>
          <p:nvPr/>
        </p:nvSpPr>
        <p:spPr bwMode="auto">
          <a:xfrm>
            <a:off x="5402231" y="2308991"/>
            <a:ext cx="1570674" cy="1512974"/>
          </a:xfrm>
          <a:prstGeom prst="ellipse">
            <a:avLst/>
          </a:prstGeom>
          <a:solidFill>
            <a:srgbClr val="333333"/>
          </a:solidFill>
          <a:ln>
            <a:noFill/>
          </a:ln>
        </p:spPr>
        <p:txBody>
          <a:bodyPr vert="horz" wrap="square" lIns="56620" tIns="28310" rIns="56620" bIns="28310" numCol="1" anchor="ctr" anchorCtr="0" compatLnSpc="1"/>
          <a:lstStyle/>
          <a:p>
            <a:pPr algn="ctr"/>
            <a:r>
              <a:rPr lang="zh-CN" altLang="en-US" sz="5400" b="1" baseline="-3000" dirty="0" smtClean="0">
                <a:solidFill>
                  <a:srgbClr val="FFC000"/>
                </a:solidFill>
                <a:latin typeface="微软雅黑" panose="020B0503020204020204" pitchFamily="34" charset="-122"/>
                <a:ea typeface="微软雅黑" panose="020B0503020204020204" pitchFamily="34" charset="-122"/>
              </a:rPr>
              <a:t>克服弊端</a:t>
            </a:r>
            <a:endParaRPr lang="zh-CN" altLang="en-US" sz="5400" b="1" baseline="-3000" dirty="0">
              <a:solidFill>
                <a:srgbClr val="FFC000"/>
              </a:solidFill>
              <a:latin typeface="微软雅黑" panose="020B0503020204020204" pitchFamily="34" charset="-122"/>
              <a:ea typeface="微软雅黑" panose="020B0503020204020204" pitchFamily="34" charset="-122"/>
            </a:endParaRPr>
          </a:p>
        </p:txBody>
      </p:sp>
      <p:sp>
        <p:nvSpPr>
          <p:cNvPr id="42" name="Line 23"/>
          <p:cNvSpPr>
            <a:spLocks noChangeShapeType="1"/>
          </p:cNvSpPr>
          <p:nvPr/>
        </p:nvSpPr>
        <p:spPr bwMode="auto">
          <a:xfrm flipH="1">
            <a:off x="3030025" y="3063954"/>
            <a:ext cx="2372206" cy="0"/>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3" name="Freeform 24"/>
          <p:cNvSpPr>
            <a:spLocks noEditPoints="1"/>
          </p:cNvSpPr>
          <p:nvPr/>
        </p:nvSpPr>
        <p:spPr bwMode="auto">
          <a:xfrm>
            <a:off x="4685426" y="2930444"/>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4" name="Freeform 25"/>
          <p:cNvSpPr>
            <a:spLocks noEditPoints="1"/>
          </p:cNvSpPr>
          <p:nvPr/>
        </p:nvSpPr>
        <p:spPr bwMode="auto">
          <a:xfrm>
            <a:off x="4040550" y="2930444"/>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5" name="Freeform 26"/>
          <p:cNvSpPr>
            <a:spLocks noEditPoints="1"/>
          </p:cNvSpPr>
          <p:nvPr/>
        </p:nvSpPr>
        <p:spPr bwMode="auto">
          <a:xfrm>
            <a:off x="3398155" y="2930444"/>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6" name="Freeform 27"/>
          <p:cNvSpPr/>
          <p:nvPr/>
        </p:nvSpPr>
        <p:spPr bwMode="auto">
          <a:xfrm>
            <a:off x="4767275" y="3140600"/>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7" name="Freeform 28"/>
          <p:cNvSpPr/>
          <p:nvPr/>
        </p:nvSpPr>
        <p:spPr bwMode="auto">
          <a:xfrm>
            <a:off x="4105038" y="3140600"/>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8" name="Freeform 29"/>
          <p:cNvSpPr/>
          <p:nvPr/>
        </p:nvSpPr>
        <p:spPr bwMode="auto">
          <a:xfrm>
            <a:off x="3462643" y="3140599"/>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p:spPr>
        <p:txBody>
          <a:bodyPr vert="horz" wrap="square" lIns="56620" tIns="28310" rIns="56620" bIns="28310" numCol="1" anchor="t" anchorCtr="0" compatLnSpc="1"/>
          <a:lstStyle/>
          <a:p>
            <a:endParaRPr lang="zh-CN" altLang="en-US">
              <a:solidFill>
                <a:schemeClr val="tx1">
                  <a:lumMod val="75000"/>
                  <a:lumOff val="25000"/>
                </a:schemeClr>
              </a:solidFill>
            </a:endParaRPr>
          </a:p>
        </p:txBody>
      </p:sp>
      <p:sp>
        <p:nvSpPr>
          <p:cNvPr id="49" name="TextBox 72"/>
          <p:cNvSpPr txBox="1"/>
          <p:nvPr/>
        </p:nvSpPr>
        <p:spPr>
          <a:xfrm>
            <a:off x="6120466" y="3791194"/>
            <a:ext cx="418516" cy="576545"/>
          </a:xfrm>
          <a:prstGeom prst="rect">
            <a:avLst/>
          </a:prstGeom>
          <a:noFill/>
        </p:spPr>
        <p:txBody>
          <a:bodyPr wrap="none" lIns="56620" tIns="28310" rIns="56620" bIns="28310" rtlCol="0" anchor="ctr">
            <a:spAutoFit/>
          </a:bodyPr>
          <a:lstStyle/>
          <a:p>
            <a:r>
              <a:rPr lang="en-US" altLang="zh-CN" sz="3400" dirty="0">
                <a:solidFill>
                  <a:srgbClr val="21AB82"/>
                </a:solidFill>
                <a:latin typeface="微软雅黑" panose="020B0503020204020204" pitchFamily="34" charset="-122"/>
                <a:ea typeface="微软雅黑" panose="020B0503020204020204" pitchFamily="34" charset="-122"/>
              </a:rPr>
              <a:t>A</a:t>
            </a:r>
            <a:endParaRPr lang="zh-CN" altLang="en-US" sz="3400" dirty="0">
              <a:solidFill>
                <a:srgbClr val="21AB82"/>
              </a:solidFill>
              <a:latin typeface="微软雅黑" panose="020B0503020204020204" pitchFamily="34" charset="-122"/>
              <a:ea typeface="微软雅黑" panose="020B0503020204020204" pitchFamily="34" charset="-122"/>
            </a:endParaRPr>
          </a:p>
        </p:txBody>
      </p:sp>
      <p:sp>
        <p:nvSpPr>
          <p:cNvPr id="50" name="TextBox 74"/>
          <p:cNvSpPr txBox="1"/>
          <p:nvPr/>
        </p:nvSpPr>
        <p:spPr>
          <a:xfrm>
            <a:off x="6120466" y="4437886"/>
            <a:ext cx="386054" cy="576545"/>
          </a:xfrm>
          <a:prstGeom prst="rect">
            <a:avLst/>
          </a:prstGeom>
          <a:noFill/>
        </p:spPr>
        <p:txBody>
          <a:bodyPr wrap="none" lIns="56620" tIns="28310" rIns="56620" bIns="28310" rtlCol="0" anchor="ctr">
            <a:spAutoFit/>
          </a:bodyPr>
          <a:lstStyle/>
          <a:p>
            <a:r>
              <a:rPr lang="en-US" altLang="zh-CN" sz="3400" dirty="0">
                <a:solidFill>
                  <a:srgbClr val="F14124"/>
                </a:solidFill>
                <a:latin typeface="微软雅黑" panose="020B0503020204020204" pitchFamily="34" charset="-122"/>
                <a:ea typeface="微软雅黑" panose="020B0503020204020204" pitchFamily="34" charset="-122"/>
              </a:rPr>
              <a:t>B</a:t>
            </a:r>
            <a:endParaRPr lang="zh-CN" altLang="en-US" sz="3400" dirty="0">
              <a:solidFill>
                <a:srgbClr val="F14124"/>
              </a:solidFill>
              <a:latin typeface="微软雅黑" panose="020B0503020204020204" pitchFamily="34" charset="-122"/>
              <a:ea typeface="微软雅黑" panose="020B0503020204020204" pitchFamily="34" charset="-122"/>
            </a:endParaRPr>
          </a:p>
        </p:txBody>
      </p:sp>
      <p:sp>
        <p:nvSpPr>
          <p:cNvPr id="51" name="TextBox 75"/>
          <p:cNvSpPr txBox="1"/>
          <p:nvPr/>
        </p:nvSpPr>
        <p:spPr>
          <a:xfrm>
            <a:off x="6120465" y="5105648"/>
            <a:ext cx="404089" cy="576545"/>
          </a:xfrm>
          <a:prstGeom prst="rect">
            <a:avLst/>
          </a:prstGeom>
          <a:noFill/>
        </p:spPr>
        <p:txBody>
          <a:bodyPr wrap="none" lIns="56620" tIns="28310" rIns="56620" bIns="28310" rtlCol="0" anchor="ctr">
            <a:spAutoFit/>
          </a:bodyPr>
          <a:lstStyle/>
          <a:p>
            <a:r>
              <a:rPr lang="en-US" altLang="zh-CN" sz="3400" dirty="0">
                <a:solidFill>
                  <a:srgbClr val="05BAC8"/>
                </a:solidFill>
                <a:latin typeface="微软雅黑" panose="020B0503020204020204" pitchFamily="34" charset="-122"/>
                <a:ea typeface="微软雅黑" panose="020B0503020204020204" pitchFamily="34" charset="-122"/>
              </a:rPr>
              <a:t>C</a:t>
            </a:r>
            <a:endParaRPr lang="zh-CN" altLang="en-US" sz="3400" dirty="0">
              <a:solidFill>
                <a:srgbClr val="05BAC8"/>
              </a:solidFill>
              <a:latin typeface="微软雅黑" panose="020B0503020204020204" pitchFamily="34" charset="-122"/>
              <a:ea typeface="微软雅黑" panose="020B0503020204020204" pitchFamily="34" charset="-122"/>
            </a:endParaRPr>
          </a:p>
        </p:txBody>
      </p:sp>
      <p:sp>
        <p:nvSpPr>
          <p:cNvPr id="52" name="TextBox 76"/>
          <p:cNvSpPr txBox="1"/>
          <p:nvPr/>
        </p:nvSpPr>
        <p:spPr>
          <a:xfrm>
            <a:off x="6611228" y="3758143"/>
            <a:ext cx="2908594" cy="598027"/>
          </a:xfrm>
          <a:prstGeom prst="rect">
            <a:avLst/>
          </a:prstGeom>
          <a:noFill/>
        </p:spPr>
        <p:txBody>
          <a:bodyPr wrap="square" lIns="56620" tIns="28310" rIns="56620" bIns="28310" rtlCol="0">
            <a:spAutoFit/>
          </a:bodyPr>
          <a:lstStyle/>
          <a:p>
            <a:pPr>
              <a:lnSpc>
                <a:spcPct val="120000"/>
              </a:lnSpc>
              <a:spcBef>
                <a:spcPct val="0"/>
              </a:spcBef>
              <a:buNone/>
            </a:pPr>
            <a:r>
              <a:rPr lang="zh-CN" altLang="en-US" sz="3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降低风险</a:t>
            </a:r>
            <a:endPar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TextBox 77"/>
          <p:cNvSpPr txBox="1"/>
          <p:nvPr/>
        </p:nvSpPr>
        <p:spPr>
          <a:xfrm>
            <a:off x="6602760" y="4388092"/>
            <a:ext cx="3325011" cy="598027"/>
          </a:xfrm>
          <a:prstGeom prst="rect">
            <a:avLst/>
          </a:prstGeom>
          <a:noFill/>
        </p:spPr>
        <p:txBody>
          <a:bodyPr wrap="square" lIns="56620" tIns="28310" rIns="56620" bIns="28310" rtlCol="0">
            <a:spAutoFit/>
          </a:bodyPr>
          <a:lstStyle/>
          <a:p>
            <a:pPr>
              <a:lnSpc>
                <a:spcPct val="120000"/>
              </a:lnSpc>
              <a:spcBef>
                <a:spcPct val="0"/>
              </a:spcBef>
              <a:buNone/>
            </a:pPr>
            <a:r>
              <a:rPr lang="zh-CN" altLang="en-US" sz="3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责任明晰</a:t>
            </a:r>
            <a:endParaRPr lang="zh-CN" altLang="en-US" sz="3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78"/>
          <p:cNvSpPr txBox="1"/>
          <p:nvPr/>
        </p:nvSpPr>
        <p:spPr>
          <a:xfrm>
            <a:off x="6620178" y="5085605"/>
            <a:ext cx="3358878" cy="598027"/>
          </a:xfrm>
          <a:prstGeom prst="rect">
            <a:avLst/>
          </a:prstGeom>
          <a:noFill/>
        </p:spPr>
        <p:txBody>
          <a:bodyPr wrap="square" lIns="56620" tIns="28310" rIns="56620" bIns="28310" rtlCol="0">
            <a:spAutoFit/>
          </a:bodyPr>
          <a:lstStyle/>
          <a:p>
            <a:pPr>
              <a:lnSpc>
                <a:spcPct val="120000"/>
              </a:lnSpc>
            </a:pPr>
            <a:r>
              <a:rPr lang="zh-CN" altLang="en-US" sz="3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预算约束</a:t>
            </a:r>
            <a:endParaRPr lang="zh-CN" altLang="en-US" sz="3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2" presetClass="entr" presetSubtype="2"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right)">
                                      <p:cBhvr>
                                        <p:cTn id="12" dur="500"/>
                                        <p:tgtEl>
                                          <p:spTgt spid="42"/>
                                        </p:tgtEl>
                                      </p:cBhvr>
                                    </p:animEffect>
                                  </p:childTnLst>
                                </p:cTn>
                              </p:par>
                              <p:par>
                                <p:cTn id="13" presetID="49" presetClass="entr" presetSubtype="0" decel="10000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500" fill="hold"/>
                                        <p:tgtEl>
                                          <p:spTgt spid="43"/>
                                        </p:tgtEl>
                                        <p:attrNameLst>
                                          <p:attrName>ppt_w</p:attrName>
                                        </p:attrNameLst>
                                      </p:cBhvr>
                                      <p:tavLst>
                                        <p:tav tm="0">
                                          <p:val>
                                            <p:fltVal val="0"/>
                                          </p:val>
                                        </p:tav>
                                        <p:tav tm="100000">
                                          <p:val>
                                            <p:strVal val="#ppt_w"/>
                                          </p:val>
                                        </p:tav>
                                      </p:tavLst>
                                    </p:anim>
                                    <p:anim calcmode="lin" valueType="num">
                                      <p:cBhvr>
                                        <p:cTn id="16" dur="500" fill="hold"/>
                                        <p:tgtEl>
                                          <p:spTgt spid="43"/>
                                        </p:tgtEl>
                                        <p:attrNameLst>
                                          <p:attrName>ppt_h</p:attrName>
                                        </p:attrNameLst>
                                      </p:cBhvr>
                                      <p:tavLst>
                                        <p:tav tm="0">
                                          <p:val>
                                            <p:fltVal val="0"/>
                                          </p:val>
                                        </p:tav>
                                        <p:tav tm="100000">
                                          <p:val>
                                            <p:strVal val="#ppt_h"/>
                                          </p:val>
                                        </p:tav>
                                      </p:tavLst>
                                    </p:anim>
                                    <p:anim calcmode="lin" valueType="num">
                                      <p:cBhvr>
                                        <p:cTn id="17" dur="500" fill="hold"/>
                                        <p:tgtEl>
                                          <p:spTgt spid="43"/>
                                        </p:tgtEl>
                                        <p:attrNameLst>
                                          <p:attrName>style.rotation</p:attrName>
                                        </p:attrNameLst>
                                      </p:cBhvr>
                                      <p:tavLst>
                                        <p:tav tm="0">
                                          <p:val>
                                            <p:fltVal val="360"/>
                                          </p:val>
                                        </p:tav>
                                        <p:tav tm="100000">
                                          <p:val>
                                            <p:fltVal val="0"/>
                                          </p:val>
                                        </p:tav>
                                      </p:tavLst>
                                    </p:anim>
                                    <p:animEffect transition="in" filter="fade">
                                      <p:cBhvr>
                                        <p:cTn id="18" dur="500"/>
                                        <p:tgtEl>
                                          <p:spTgt spid="43"/>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 calcmode="lin" valueType="num">
                                      <p:cBhvr>
                                        <p:cTn id="23" dur="500" fill="hold"/>
                                        <p:tgtEl>
                                          <p:spTgt spid="44"/>
                                        </p:tgtEl>
                                        <p:attrNameLst>
                                          <p:attrName>style.rotation</p:attrName>
                                        </p:attrNameLst>
                                      </p:cBhvr>
                                      <p:tavLst>
                                        <p:tav tm="0">
                                          <p:val>
                                            <p:fltVal val="360"/>
                                          </p:val>
                                        </p:tav>
                                        <p:tav tm="100000">
                                          <p:val>
                                            <p:fltVal val="0"/>
                                          </p:val>
                                        </p:tav>
                                      </p:tavLst>
                                    </p:anim>
                                    <p:animEffect transition="in" filter="fade">
                                      <p:cBhvr>
                                        <p:cTn id="24" dur="500"/>
                                        <p:tgtEl>
                                          <p:spTgt spid="44"/>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 calcmode="lin" valueType="num">
                                      <p:cBhvr>
                                        <p:cTn id="29" dur="500" fill="hold"/>
                                        <p:tgtEl>
                                          <p:spTgt spid="45"/>
                                        </p:tgtEl>
                                        <p:attrNameLst>
                                          <p:attrName>style.rotation</p:attrName>
                                        </p:attrNameLst>
                                      </p:cBhvr>
                                      <p:tavLst>
                                        <p:tav tm="0">
                                          <p:val>
                                            <p:fltVal val="360"/>
                                          </p:val>
                                        </p:tav>
                                        <p:tav tm="100000">
                                          <p:val>
                                            <p:fltVal val="0"/>
                                          </p:val>
                                        </p:tav>
                                      </p:tavLst>
                                    </p:anim>
                                    <p:animEffect transition="in" filter="fade">
                                      <p:cBhvr>
                                        <p:cTn id="30" dur="500"/>
                                        <p:tgtEl>
                                          <p:spTgt spid="4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par>
                                <p:cTn id="34" presetID="45" presetClass="entr" presetSubtype="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anim calcmode="lin" valueType="num">
                                      <p:cBhvr>
                                        <p:cTn id="37" dur="500" fill="hold"/>
                                        <p:tgtEl>
                                          <p:spTgt spid="49"/>
                                        </p:tgtEl>
                                        <p:attrNameLst>
                                          <p:attrName>ppt_w</p:attrName>
                                        </p:attrNameLst>
                                      </p:cBhvr>
                                      <p:tavLst>
                                        <p:tav tm="0" fmla="#ppt_w*sin(2.5*pi*$)">
                                          <p:val>
                                            <p:fltVal val="0"/>
                                          </p:val>
                                        </p:tav>
                                        <p:tav tm="100000">
                                          <p:val>
                                            <p:fltVal val="1"/>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childTnLst>
                                </p:cTn>
                              </p:par>
                              <p:par>
                                <p:cTn id="39" presetID="22" presetClass="entr" presetSubtype="8"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left)">
                                      <p:cBhvr>
                                        <p:cTn id="44" dur="500"/>
                                        <p:tgtEl>
                                          <p:spTgt spid="47"/>
                                        </p:tgtEl>
                                      </p:cBhvr>
                                    </p:animEffect>
                                  </p:childTnLst>
                                </p:cTn>
                              </p:par>
                              <p:par>
                                <p:cTn id="45" presetID="45"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anim calcmode="lin" valueType="num">
                                      <p:cBhvr>
                                        <p:cTn id="48" dur="500" fill="hold"/>
                                        <p:tgtEl>
                                          <p:spTgt spid="50"/>
                                        </p:tgtEl>
                                        <p:attrNameLst>
                                          <p:attrName>ppt_w</p:attrName>
                                        </p:attrNameLst>
                                      </p:cBhvr>
                                      <p:tavLst>
                                        <p:tav tm="0" fmla="#ppt_w*sin(2.5*pi*$)">
                                          <p:val>
                                            <p:fltVal val="0"/>
                                          </p:val>
                                        </p:tav>
                                        <p:tav tm="100000">
                                          <p:val>
                                            <p:fltVal val="1"/>
                                          </p:val>
                                        </p:tav>
                                      </p:tavLst>
                                    </p:anim>
                                    <p:anim calcmode="lin" valueType="num">
                                      <p:cBhvr>
                                        <p:cTn id="49" dur="500" fill="hold"/>
                                        <p:tgtEl>
                                          <p:spTgt spid="50"/>
                                        </p:tgtEl>
                                        <p:attrNameLst>
                                          <p:attrName>ppt_h</p:attrName>
                                        </p:attrNameLst>
                                      </p:cBhvr>
                                      <p:tavLst>
                                        <p:tav tm="0">
                                          <p:val>
                                            <p:strVal val="#ppt_h"/>
                                          </p:val>
                                        </p:tav>
                                        <p:tav tm="100000">
                                          <p:val>
                                            <p:strVal val="#ppt_h"/>
                                          </p:val>
                                        </p:tav>
                                      </p:tavLst>
                                    </p:anim>
                                  </p:childTnLst>
                                </p:cTn>
                              </p:par>
                              <p:par>
                                <p:cTn id="50" presetID="22" presetClass="entr" presetSubtype="8"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left)">
                                      <p:cBhvr>
                                        <p:cTn id="55" dur="500"/>
                                        <p:tgtEl>
                                          <p:spTgt spid="48"/>
                                        </p:tgtEl>
                                      </p:cBhvr>
                                    </p:animEffect>
                                  </p:childTnLst>
                                </p:cTn>
                              </p:par>
                              <p:par>
                                <p:cTn id="56" presetID="45"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ppt_w</p:attrName>
                                        </p:attrNameLst>
                                      </p:cBhvr>
                                      <p:tavLst>
                                        <p:tav tm="0" fmla="#ppt_w*sin(2.5*pi*$)">
                                          <p:val>
                                            <p:fltVal val="0"/>
                                          </p:val>
                                        </p:tav>
                                        <p:tav tm="100000">
                                          <p:val>
                                            <p:fltVal val="1"/>
                                          </p:val>
                                        </p:tav>
                                      </p:tavLst>
                                    </p:anim>
                                    <p:anim calcmode="lin" valueType="num">
                                      <p:cBhvr>
                                        <p:cTn id="60" dur="500" fill="hold"/>
                                        <p:tgtEl>
                                          <p:spTgt spid="51"/>
                                        </p:tgtEl>
                                        <p:attrNameLst>
                                          <p:attrName>ppt_h</p:attrName>
                                        </p:attrNameLst>
                                      </p:cBhvr>
                                      <p:tavLst>
                                        <p:tav tm="0">
                                          <p:val>
                                            <p:strVal val="#ppt_h"/>
                                          </p:val>
                                        </p:tav>
                                        <p:tav tm="100000">
                                          <p:val>
                                            <p:strVal val="#ppt_h"/>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52004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（三）推行</a:t>
            </a:r>
            <a:r>
              <a:rPr lang="en-US" sz="2800" b="1" dirty="0" smtClean="0"/>
              <a:t>PPP</a:t>
            </a:r>
            <a:r>
              <a:rPr lang="zh-CN" altLang="en-US" sz="2800" b="1" dirty="0" smtClean="0"/>
              <a:t>模式的重大意义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6" y="1754748"/>
            <a:ext cx="8228650" cy="52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推广运用</a:t>
            </a:r>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模式，既是</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一次创新</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，也是</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sym typeface="+mn-ea"/>
              </a:rPr>
              <a:t>一场改革</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6386" name="Picture 2" descr="http://img67.hbzhan.com/9/20150806/635744486776302708251.jpg"/>
          <p:cNvPicPr>
            <a:picLocks noChangeAspect="1" noChangeArrowheads="1"/>
          </p:cNvPicPr>
          <p:nvPr/>
        </p:nvPicPr>
        <p:blipFill>
          <a:blip r:embed="rId1"/>
          <a:srcRect/>
          <a:stretch>
            <a:fillRect/>
          </a:stretch>
        </p:blipFill>
        <p:spPr bwMode="auto">
          <a:xfrm>
            <a:off x="3233965" y="2293936"/>
            <a:ext cx="7764192" cy="437900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left)">
                                      <p:cBhvr>
                                        <p:cTn id="10" dur="500"/>
                                        <p:tgtEl>
                                          <p:spTgt spid="4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 presetClass="entr" presetSubtype="4" fill="hold" nodeType="withEffect">
                                  <p:stCondLst>
                                    <p:cond delay="0"/>
                                  </p:stCondLst>
                                  <p:childTnLst>
                                    <p:set>
                                      <p:cBhvr>
                                        <p:cTn id="15" dur="1" fill="hold">
                                          <p:stCondLst>
                                            <p:cond delay="0"/>
                                          </p:stCondLst>
                                        </p:cTn>
                                        <p:tgtEl>
                                          <p:spTgt spid="16386"/>
                                        </p:tgtEl>
                                        <p:attrNameLst>
                                          <p:attrName>style.visibility</p:attrName>
                                        </p:attrNameLst>
                                      </p:cBhvr>
                                      <p:to>
                                        <p:strVal val="visible"/>
                                      </p:to>
                                    </p:set>
                                    <p:anim calcmode="lin" valueType="num">
                                      <p:cBhvr additive="base">
                                        <p:cTn id="16" dur="500" fill="hold"/>
                                        <p:tgtEl>
                                          <p:spTgt spid="16386"/>
                                        </p:tgtEl>
                                        <p:attrNameLst>
                                          <p:attrName>ppt_x</p:attrName>
                                        </p:attrNameLst>
                                      </p:cBhvr>
                                      <p:tavLst>
                                        <p:tav tm="0">
                                          <p:val>
                                            <p:strVal val="#ppt_x"/>
                                          </p:val>
                                        </p:tav>
                                        <p:tav tm="100000">
                                          <p:val>
                                            <p:strVal val="#ppt_x"/>
                                          </p:val>
                                        </p:tav>
                                      </p:tavLst>
                                    </p:anim>
                                    <p:anim calcmode="lin" valueType="num">
                                      <p:cBhvr additive="base">
                                        <p:cTn id="17"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52004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（三）推行</a:t>
            </a:r>
            <a:r>
              <a:rPr lang="en-US" sz="2800" b="1" dirty="0" smtClean="0"/>
              <a:t>PPP</a:t>
            </a:r>
            <a:r>
              <a:rPr lang="zh-CN" altLang="en-US" sz="2800" b="1" dirty="0" smtClean="0"/>
              <a:t>模式的重大意义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6" y="1754748"/>
            <a:ext cx="8228650" cy="29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适应经济发展新常态的重要抓手</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）有利于减轻政府债务压力</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）有利于加强基础设施建设</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）有利于激发民间投资活力</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）有利于推进新型城镇化战略</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wipe(left)">
                                      <p:cBhvr>
                                        <p:cTn id="7" dur="500"/>
                                        <p:tgtEl>
                                          <p:spTgt spid="6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
                                            <p:txEl>
                                              <p:pRg st="2" end="2"/>
                                            </p:txEl>
                                          </p:spTgt>
                                        </p:tgtEl>
                                        <p:attrNameLst>
                                          <p:attrName>style.visibility</p:attrName>
                                        </p:attrNameLst>
                                      </p:cBhvr>
                                      <p:to>
                                        <p:strVal val="visible"/>
                                      </p:to>
                                    </p:set>
                                    <p:animEffect transition="in" filter="wipe(left)">
                                      <p:cBhvr>
                                        <p:cTn id="10" dur="500"/>
                                        <p:tgtEl>
                                          <p:spTgt spid="67">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
                                            <p:txEl>
                                              <p:pRg st="4" end="4"/>
                                            </p:txEl>
                                          </p:spTgt>
                                        </p:tgtEl>
                                        <p:attrNameLst>
                                          <p:attrName>style.visibility</p:attrName>
                                        </p:attrNameLst>
                                      </p:cBhvr>
                                      <p:to>
                                        <p:strVal val="visible"/>
                                      </p:to>
                                    </p:set>
                                    <p:animEffect transition="in" filter="wipe(left)">
                                      <p:cBhvr>
                                        <p:cTn id="13" dur="500"/>
                                        <p:tgtEl>
                                          <p:spTgt spid="67">
                                            <p:txEl>
                                              <p:pRg st="4" end="4"/>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
                                            <p:txEl>
                                              <p:pRg st="6" end="6"/>
                                            </p:txEl>
                                          </p:spTgt>
                                        </p:tgtEl>
                                        <p:attrNameLst>
                                          <p:attrName>style.visibility</p:attrName>
                                        </p:attrNameLst>
                                      </p:cBhvr>
                                      <p:to>
                                        <p:strVal val="visible"/>
                                      </p:to>
                                    </p:set>
                                    <p:animEffect transition="in" filter="wipe(left)">
                                      <p:cBhvr>
                                        <p:cTn id="16" dur="500"/>
                                        <p:tgtEl>
                                          <p:spTgt spid="67">
                                            <p:txEl>
                                              <p:pRg st="6" end="6"/>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7">
                                            <p:txEl>
                                              <p:pRg st="8" end="8"/>
                                            </p:txEl>
                                          </p:spTgt>
                                        </p:tgtEl>
                                        <p:attrNameLst>
                                          <p:attrName>style.visibility</p:attrName>
                                        </p:attrNameLst>
                                      </p:cBhvr>
                                      <p:to>
                                        <p:strVal val="visible"/>
                                      </p:to>
                                    </p:set>
                                    <p:animEffect transition="in" filter="wipe(left)">
                                      <p:cBhvr>
                                        <p:cTn id="19" dur="500"/>
                                        <p:tgtEl>
                                          <p:spTgt spid="6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2"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52004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（三）推行</a:t>
            </a:r>
            <a:r>
              <a:rPr lang="en-US" sz="2800" b="1" dirty="0" smtClean="0"/>
              <a:t>PPP</a:t>
            </a:r>
            <a:r>
              <a:rPr lang="zh-CN" altLang="en-US" sz="2800" b="1" dirty="0" smtClean="0"/>
              <a:t>模式的重大意义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6" y="1754748"/>
            <a:ext cx="8228650" cy="234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构建现代财政制度的重要内容</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有利于建立现代预算管理制度</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）有利于提升财政支出的透明度</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）有利于提升财政资金使用效率</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wipe(left)">
                                      <p:cBhvr>
                                        <p:cTn id="7" dur="500"/>
                                        <p:tgtEl>
                                          <p:spTgt spid="6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
                                            <p:txEl>
                                              <p:pRg st="2" end="2"/>
                                            </p:txEl>
                                          </p:spTgt>
                                        </p:tgtEl>
                                        <p:attrNameLst>
                                          <p:attrName>style.visibility</p:attrName>
                                        </p:attrNameLst>
                                      </p:cBhvr>
                                      <p:to>
                                        <p:strVal val="visible"/>
                                      </p:to>
                                    </p:set>
                                    <p:animEffect transition="in" filter="wipe(left)">
                                      <p:cBhvr>
                                        <p:cTn id="10" dur="500"/>
                                        <p:tgtEl>
                                          <p:spTgt spid="67">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
                                            <p:txEl>
                                              <p:pRg st="4" end="4"/>
                                            </p:txEl>
                                          </p:spTgt>
                                        </p:tgtEl>
                                        <p:attrNameLst>
                                          <p:attrName>style.visibility</p:attrName>
                                        </p:attrNameLst>
                                      </p:cBhvr>
                                      <p:to>
                                        <p:strVal val="visible"/>
                                      </p:to>
                                    </p:set>
                                    <p:animEffect transition="in" filter="wipe(left)">
                                      <p:cBhvr>
                                        <p:cTn id="13" dur="500"/>
                                        <p:tgtEl>
                                          <p:spTgt spid="67">
                                            <p:txEl>
                                              <p:pRg st="4" end="4"/>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
                                            <p:txEl>
                                              <p:pRg st="6" end="6"/>
                                            </p:txEl>
                                          </p:spTgt>
                                        </p:tgtEl>
                                        <p:attrNameLst>
                                          <p:attrName>style.visibility</p:attrName>
                                        </p:attrNameLst>
                                      </p:cBhvr>
                                      <p:to>
                                        <p:strVal val="visible"/>
                                      </p:to>
                                    </p:set>
                                    <p:animEffect transition="in" filter="wipe(left)">
                                      <p:cBhvr>
                                        <p:cTn id="16" dur="500"/>
                                        <p:tgtEl>
                                          <p:spTgt spid="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2"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52004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（三）推行</a:t>
            </a:r>
            <a:r>
              <a:rPr lang="en-US" sz="2800" b="1" dirty="0" smtClean="0"/>
              <a:t>PPP</a:t>
            </a:r>
            <a:r>
              <a:rPr lang="zh-CN" altLang="en-US" sz="2800" b="1" dirty="0" smtClean="0"/>
              <a:t>模式的重大意义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6" y="1754748"/>
            <a:ext cx="8228650" cy="234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推进国家治理现代化的有效举措</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）有利于强化政府法治意识</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）有利于转变政府职能</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）有利于提升国家治理能力</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426463" y="4206201"/>
            <a:ext cx="5705409" cy="923330"/>
          </a:xfrm>
          <a:prstGeom prst="rect">
            <a:avLst/>
          </a:prstGeom>
          <a:noFill/>
        </p:spPr>
        <p:txBody>
          <a:bodyPr wrap="none" rtlCol="0">
            <a:spAutoFit/>
          </a:bodyPr>
          <a:lstStyle/>
          <a:p>
            <a:pPr algn="ctr"/>
            <a:r>
              <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模式操作流程</a:t>
            </a:r>
            <a:endParaRPr lang="zh-CN" altLang="zh-CN" sz="5400" b="1" kern="100" dirty="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文本框 27"/>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第二部分</a:t>
            </a:r>
            <a:endParaRPr lang="zh-CN" altLang="en-US" sz="2800" dirty="0">
              <a:solidFill>
                <a:srgbClr val="152F47"/>
              </a:solidFill>
            </a:endParaRPr>
          </a:p>
        </p:txBody>
      </p:sp>
      <p:grpSp>
        <p:nvGrpSpPr>
          <p:cNvPr id="2" name="组合 1"/>
          <p:cNvGrpSpPr/>
          <p:nvPr/>
        </p:nvGrpSpPr>
        <p:grpSpPr>
          <a:xfrm>
            <a:off x="8125599" y="1434035"/>
            <a:ext cx="2036802" cy="2036802"/>
            <a:chOff x="8125599" y="1434035"/>
            <a:chExt cx="2036802" cy="2036802"/>
          </a:xfrm>
        </p:grpSpPr>
        <p:sp>
          <p:nvSpPr>
            <p:cNvPr id="43" name="椭圆 42"/>
            <p:cNvSpPr/>
            <p:nvPr/>
          </p:nvSpPr>
          <p:spPr>
            <a:xfrm>
              <a:off x="8125599" y="1434035"/>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0"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7" name="等腰三角形 16"/>
          <p:cNvSpPr/>
          <p:nvPr/>
        </p:nvSpPr>
        <p:spPr>
          <a:xfrm>
            <a:off x="1496421" y="2272084"/>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870575" y="482410"/>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1772153" y="2868342"/>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2606221" y="3013768"/>
            <a:ext cx="1651895" cy="142404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872213" y="3695477"/>
            <a:ext cx="2041347" cy="1759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1516971" y="553870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1248906" y="3941045"/>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066800" y="370114"/>
            <a:ext cx="1128661" cy="1094259"/>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899528" y="15461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3600000">
            <a:off x="2437018" y="1350070"/>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3600000">
            <a:off x="3962535" y="1056452"/>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3600000">
            <a:off x="1376629" y="4509446"/>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4158356" y="3838021"/>
            <a:ext cx="1334118" cy="1150101"/>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3644920" y="3915874"/>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flipV="1">
            <a:off x="3644920" y="4649051"/>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3600000">
            <a:off x="1804187" y="3786517"/>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3600000">
            <a:off x="2324267" y="5366771"/>
            <a:ext cx="1213111" cy="104578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a:off x="4847549" y="4712946"/>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2397976" y="1483210"/>
            <a:ext cx="1651895" cy="142404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1290572" y="731476"/>
            <a:ext cx="697627"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项目</a:t>
            </a:r>
            <a:endParaRPr lang="en-US" altLang="zh-CN" sz="2000" b="0" dirty="0" smtClean="0">
              <a:solidFill>
                <a:schemeClr val="bg1">
                  <a:lumMod val="95000"/>
                </a:schemeClr>
              </a:solidFill>
            </a:endParaRPr>
          </a:p>
          <a:p>
            <a:pPr algn="l"/>
            <a:r>
              <a:rPr lang="zh-CN" altLang="en-US" sz="2000" b="0" dirty="0" smtClean="0">
                <a:solidFill>
                  <a:schemeClr val="bg1">
                    <a:lumMod val="95000"/>
                  </a:schemeClr>
                </a:solidFill>
              </a:rPr>
              <a:t>发起</a:t>
            </a:r>
            <a:endParaRPr lang="zh-CN" altLang="en-US" sz="2000" b="0" dirty="0">
              <a:solidFill>
                <a:schemeClr val="bg1">
                  <a:lumMod val="95000"/>
                </a:schemeClr>
              </a:solidFill>
            </a:endParaRPr>
          </a:p>
        </p:txBody>
      </p:sp>
      <p:sp>
        <p:nvSpPr>
          <p:cNvPr id="55" name="文本框 54"/>
          <p:cNvSpPr txBox="1"/>
          <p:nvPr/>
        </p:nvSpPr>
        <p:spPr>
          <a:xfrm>
            <a:off x="2821020" y="3099451"/>
            <a:ext cx="1210588"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项目准备</a:t>
            </a:r>
            <a:endParaRPr lang="zh-CN" altLang="en-US" sz="2000" b="0" dirty="0">
              <a:solidFill>
                <a:schemeClr val="bg1">
                  <a:lumMod val="95000"/>
                </a:schemeClr>
              </a:solidFill>
            </a:endParaRPr>
          </a:p>
        </p:txBody>
      </p:sp>
      <p:sp>
        <p:nvSpPr>
          <p:cNvPr id="56" name="文本框 55"/>
          <p:cNvSpPr txBox="1"/>
          <p:nvPr/>
        </p:nvSpPr>
        <p:spPr>
          <a:xfrm>
            <a:off x="2246438" y="4855880"/>
            <a:ext cx="1210588"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项目执行</a:t>
            </a:r>
            <a:endParaRPr lang="zh-CN" altLang="en-US" sz="2000" b="0" dirty="0">
              <a:solidFill>
                <a:schemeClr val="bg1">
                  <a:lumMod val="95000"/>
                </a:schemeClr>
              </a:solidFill>
            </a:endParaRPr>
          </a:p>
        </p:txBody>
      </p:sp>
      <p:sp>
        <p:nvSpPr>
          <p:cNvPr id="32" name="等腰三角形 31"/>
          <p:cNvSpPr/>
          <p:nvPr/>
        </p:nvSpPr>
        <p:spPr>
          <a:xfrm rot="18000000" flipV="1">
            <a:off x="3902874" y="6235664"/>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53"/>
          <p:cNvSpPr txBox="1"/>
          <p:nvPr/>
        </p:nvSpPr>
        <p:spPr>
          <a:xfrm>
            <a:off x="2858114" y="2005105"/>
            <a:ext cx="697627"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项目</a:t>
            </a:r>
            <a:endParaRPr lang="en-US" altLang="zh-CN" sz="2000" b="0" dirty="0" smtClean="0">
              <a:solidFill>
                <a:schemeClr val="bg1">
                  <a:lumMod val="95000"/>
                </a:schemeClr>
              </a:solidFill>
            </a:endParaRPr>
          </a:p>
          <a:p>
            <a:pPr algn="l"/>
            <a:r>
              <a:rPr lang="zh-CN" altLang="en-US" sz="2000" b="0" dirty="0" smtClean="0">
                <a:solidFill>
                  <a:schemeClr val="bg1">
                    <a:lumMod val="95000"/>
                  </a:schemeClr>
                </a:solidFill>
              </a:rPr>
              <a:t>评估</a:t>
            </a:r>
            <a:endParaRPr lang="zh-CN" altLang="en-US" sz="2000" b="0" dirty="0">
              <a:solidFill>
                <a:schemeClr val="bg1">
                  <a:lumMod val="95000"/>
                </a:schemeClr>
              </a:solidFill>
            </a:endParaRPr>
          </a:p>
        </p:txBody>
      </p:sp>
      <p:sp>
        <p:nvSpPr>
          <p:cNvPr id="36" name="文本框 54"/>
          <p:cNvSpPr txBox="1"/>
          <p:nvPr/>
        </p:nvSpPr>
        <p:spPr>
          <a:xfrm>
            <a:off x="4475648" y="3904993"/>
            <a:ext cx="697627"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项目</a:t>
            </a:r>
            <a:endParaRPr lang="en-US" altLang="zh-CN" sz="2000" b="0" dirty="0" smtClean="0">
              <a:solidFill>
                <a:schemeClr val="bg1">
                  <a:lumMod val="95000"/>
                </a:schemeClr>
              </a:solidFill>
            </a:endParaRPr>
          </a:p>
          <a:p>
            <a:pPr algn="l"/>
            <a:r>
              <a:rPr lang="zh-CN" altLang="en-US" sz="2000" b="0" dirty="0" smtClean="0">
                <a:solidFill>
                  <a:schemeClr val="bg1">
                    <a:lumMod val="95000"/>
                  </a:schemeClr>
                </a:solidFill>
              </a:rPr>
              <a:t>采购</a:t>
            </a:r>
            <a:endParaRPr lang="zh-CN" altLang="en-US" sz="2000" b="0" dirty="0">
              <a:solidFill>
                <a:schemeClr val="bg1">
                  <a:lumMod val="95000"/>
                </a:schemeClr>
              </a:solidFill>
            </a:endParaRPr>
          </a:p>
        </p:txBody>
      </p:sp>
      <p:sp>
        <p:nvSpPr>
          <p:cNvPr id="41" name="文本框 55"/>
          <p:cNvSpPr txBox="1"/>
          <p:nvPr/>
        </p:nvSpPr>
        <p:spPr>
          <a:xfrm>
            <a:off x="2464153" y="5617880"/>
            <a:ext cx="697627"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项目</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移交</a:t>
            </a:r>
            <a:endParaRPr lang="zh-CN" altLang="en-US" sz="2000" b="0" dirty="0">
              <a:solidFill>
                <a:schemeClr val="bg1">
                  <a:lumMod val="9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600" decel="100000"/>
                                        <p:tgtEl>
                                          <p:spTgt spid="2"/>
                                        </p:tgtEl>
                                      </p:cBhvr>
                                    </p:animEffect>
                                    <p:anim calcmode="lin" valueType="num">
                                      <p:cBhvr>
                                        <p:cTn id="8" dur="600" decel="100000" fill="hold"/>
                                        <p:tgtEl>
                                          <p:spTgt spid="2"/>
                                        </p:tgtEl>
                                        <p:attrNameLst>
                                          <p:attrName>style.rotation</p:attrName>
                                        </p:attrNameLst>
                                      </p:cBhvr>
                                      <p:tavLst>
                                        <p:tav tm="0">
                                          <p:val>
                                            <p:fltVal val="-90"/>
                                          </p:val>
                                        </p:tav>
                                        <p:tav tm="100000">
                                          <p:val>
                                            <p:fltVal val="0"/>
                                          </p:val>
                                        </p:tav>
                                      </p:tavLst>
                                    </p:anim>
                                    <p:anim calcmode="lin" valueType="num">
                                      <p:cBhvr>
                                        <p:cTn id="9" dur="600" decel="100000" fill="hold"/>
                                        <p:tgtEl>
                                          <p:spTgt spid="2"/>
                                        </p:tgtEl>
                                        <p:attrNameLst>
                                          <p:attrName>ppt_x</p:attrName>
                                        </p:attrNameLst>
                                      </p:cBhvr>
                                      <p:tavLst>
                                        <p:tav tm="0">
                                          <p:val>
                                            <p:strVal val="#ppt_x+0.4"/>
                                          </p:val>
                                        </p:tav>
                                        <p:tav tm="100000">
                                          <p:val>
                                            <p:strVal val="#ppt_x-0.05"/>
                                          </p:val>
                                        </p:tav>
                                      </p:tavLst>
                                    </p:anim>
                                    <p:anim calcmode="lin" valueType="num">
                                      <p:cBhvr>
                                        <p:cTn id="10" dur="600" decel="100000" fill="hold"/>
                                        <p:tgtEl>
                                          <p:spTgt spid="2"/>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2"/>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900" decel="100000" fill="hold"/>
                                        <p:tgtEl>
                                          <p:spTgt spid="2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 calcmode="lin" valueType="num">
                                      <p:cBhvr>
                                        <p:cTn id="28" dur="500" fill="hold"/>
                                        <p:tgtEl>
                                          <p:spTgt spid="29"/>
                                        </p:tgtEl>
                                        <p:attrNameLst>
                                          <p:attrName>style.rotation</p:attrName>
                                        </p:attrNameLst>
                                      </p:cBhvr>
                                      <p:tavLst>
                                        <p:tav tm="0">
                                          <p:val>
                                            <p:fltVal val="360"/>
                                          </p:val>
                                        </p:tav>
                                        <p:tav tm="100000">
                                          <p:val>
                                            <p:fltVal val="0"/>
                                          </p:val>
                                        </p:tav>
                                      </p:tavLst>
                                    </p:anim>
                                    <p:animEffect transition="in" filter="fade">
                                      <p:cBhvr>
                                        <p:cTn id="29" dur="500"/>
                                        <p:tgtEl>
                                          <p:spTgt spid="29"/>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 calcmode="lin" valueType="num">
                                      <p:cBhvr>
                                        <p:cTn id="34" dur="500" fill="hold"/>
                                        <p:tgtEl>
                                          <p:spTgt spid="54"/>
                                        </p:tgtEl>
                                        <p:attrNameLst>
                                          <p:attrName>style.rotation</p:attrName>
                                        </p:attrNameLst>
                                      </p:cBhvr>
                                      <p:tavLst>
                                        <p:tav tm="0">
                                          <p:val>
                                            <p:fltVal val="360"/>
                                          </p:val>
                                        </p:tav>
                                        <p:tav tm="100000">
                                          <p:val>
                                            <p:fltVal val="0"/>
                                          </p:val>
                                        </p:tav>
                                      </p:tavLst>
                                    </p:anim>
                                    <p:animEffect transition="in" filter="fade">
                                      <p:cBhvr>
                                        <p:cTn id="35" dur="500"/>
                                        <p:tgtEl>
                                          <p:spTgt spid="5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 calcmode="lin" valueType="num">
                                      <p:cBhvr>
                                        <p:cTn id="40" dur="500" fill="hold"/>
                                        <p:tgtEl>
                                          <p:spTgt spid="53"/>
                                        </p:tgtEl>
                                        <p:attrNameLst>
                                          <p:attrName>style.rotation</p:attrName>
                                        </p:attrNameLst>
                                      </p:cBhvr>
                                      <p:tavLst>
                                        <p:tav tm="0">
                                          <p:val>
                                            <p:fltVal val="360"/>
                                          </p:val>
                                        </p:tav>
                                        <p:tav tm="100000">
                                          <p:val>
                                            <p:fltVal val="0"/>
                                          </p:val>
                                        </p:tav>
                                      </p:tavLst>
                                    </p:anim>
                                    <p:animEffect transition="in" filter="fade">
                                      <p:cBhvr>
                                        <p:cTn id="41" dur="500"/>
                                        <p:tgtEl>
                                          <p:spTgt spid="53"/>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 calcmode="lin" valueType="num">
                                      <p:cBhvr>
                                        <p:cTn id="46" dur="500" fill="hold"/>
                                        <p:tgtEl>
                                          <p:spTgt spid="33"/>
                                        </p:tgtEl>
                                        <p:attrNameLst>
                                          <p:attrName>style.rotation</p:attrName>
                                        </p:attrNameLst>
                                      </p:cBhvr>
                                      <p:tavLst>
                                        <p:tav tm="0">
                                          <p:val>
                                            <p:fltVal val="360"/>
                                          </p:val>
                                        </p:tav>
                                        <p:tav tm="100000">
                                          <p:val>
                                            <p:fltVal val="0"/>
                                          </p:val>
                                        </p:tav>
                                      </p:tavLst>
                                    </p:anim>
                                    <p:animEffect transition="in" filter="fade">
                                      <p:cBhvr>
                                        <p:cTn id="47" dur="500"/>
                                        <p:tgtEl>
                                          <p:spTgt spid="33"/>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 calcmode="lin" valueType="num">
                                      <p:cBhvr>
                                        <p:cTn id="52" dur="500" fill="hold"/>
                                        <p:tgtEl>
                                          <p:spTgt spid="24"/>
                                        </p:tgtEl>
                                        <p:attrNameLst>
                                          <p:attrName>style.rotation</p:attrName>
                                        </p:attrNameLst>
                                      </p:cBhvr>
                                      <p:tavLst>
                                        <p:tav tm="0">
                                          <p:val>
                                            <p:fltVal val="360"/>
                                          </p:val>
                                        </p:tav>
                                        <p:tav tm="100000">
                                          <p:val>
                                            <p:fltVal val="0"/>
                                          </p:val>
                                        </p:tav>
                                      </p:tavLst>
                                    </p:anim>
                                    <p:animEffect transition="in" filter="fade">
                                      <p:cBhvr>
                                        <p:cTn id="53" dur="500"/>
                                        <p:tgtEl>
                                          <p:spTgt spid="24"/>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ppt_w</p:attrName>
                                        </p:attrNameLst>
                                      </p:cBhvr>
                                      <p:tavLst>
                                        <p:tav tm="0">
                                          <p:val>
                                            <p:fltVal val="0"/>
                                          </p:val>
                                        </p:tav>
                                        <p:tav tm="100000">
                                          <p:val>
                                            <p:strVal val="#ppt_w"/>
                                          </p:val>
                                        </p:tav>
                                      </p:tavLst>
                                    </p:anim>
                                    <p:anim calcmode="lin" valueType="num">
                                      <p:cBhvr>
                                        <p:cTn id="57" dur="500" fill="hold"/>
                                        <p:tgtEl>
                                          <p:spTgt spid="55"/>
                                        </p:tgtEl>
                                        <p:attrNameLst>
                                          <p:attrName>ppt_h</p:attrName>
                                        </p:attrNameLst>
                                      </p:cBhvr>
                                      <p:tavLst>
                                        <p:tav tm="0">
                                          <p:val>
                                            <p:fltVal val="0"/>
                                          </p:val>
                                        </p:tav>
                                        <p:tav tm="100000">
                                          <p:val>
                                            <p:strVal val="#ppt_h"/>
                                          </p:val>
                                        </p:tav>
                                      </p:tavLst>
                                    </p:anim>
                                    <p:anim calcmode="lin" valueType="num">
                                      <p:cBhvr>
                                        <p:cTn id="58" dur="500" fill="hold"/>
                                        <p:tgtEl>
                                          <p:spTgt spid="55"/>
                                        </p:tgtEl>
                                        <p:attrNameLst>
                                          <p:attrName>style.rotation</p:attrName>
                                        </p:attrNameLst>
                                      </p:cBhvr>
                                      <p:tavLst>
                                        <p:tav tm="0">
                                          <p:val>
                                            <p:fltVal val="360"/>
                                          </p:val>
                                        </p:tav>
                                        <p:tav tm="100000">
                                          <p:val>
                                            <p:fltVal val="0"/>
                                          </p:val>
                                        </p:tav>
                                      </p:tavLst>
                                    </p:anim>
                                    <p:animEffect transition="in" filter="fade">
                                      <p:cBhvr>
                                        <p:cTn id="59" dur="500"/>
                                        <p:tgtEl>
                                          <p:spTgt spid="55"/>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 calcmode="lin" valueType="num">
                                      <p:cBhvr>
                                        <p:cTn id="64" dur="500" fill="hold"/>
                                        <p:tgtEl>
                                          <p:spTgt spid="38"/>
                                        </p:tgtEl>
                                        <p:attrNameLst>
                                          <p:attrName>style.rotation</p:attrName>
                                        </p:attrNameLst>
                                      </p:cBhvr>
                                      <p:tavLst>
                                        <p:tav tm="0">
                                          <p:val>
                                            <p:fltVal val="360"/>
                                          </p:val>
                                        </p:tav>
                                        <p:tav tm="100000">
                                          <p:val>
                                            <p:fltVal val="0"/>
                                          </p:val>
                                        </p:tav>
                                      </p:tavLst>
                                    </p:anim>
                                    <p:animEffect transition="in" filter="fade">
                                      <p:cBhvr>
                                        <p:cTn id="65" dur="500"/>
                                        <p:tgtEl>
                                          <p:spTgt spid="38"/>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 calcmode="lin" valueType="num">
                                      <p:cBhvr>
                                        <p:cTn id="70" dur="500" fill="hold"/>
                                        <p:tgtEl>
                                          <p:spTgt spid="36"/>
                                        </p:tgtEl>
                                        <p:attrNameLst>
                                          <p:attrName>style.rotation</p:attrName>
                                        </p:attrNameLst>
                                      </p:cBhvr>
                                      <p:tavLst>
                                        <p:tav tm="0">
                                          <p:val>
                                            <p:fltVal val="360"/>
                                          </p:val>
                                        </p:tav>
                                        <p:tav tm="100000">
                                          <p:val>
                                            <p:fltVal val="0"/>
                                          </p:val>
                                        </p:tav>
                                      </p:tavLst>
                                    </p:anim>
                                    <p:animEffect transition="in" filter="fade">
                                      <p:cBhvr>
                                        <p:cTn id="71" dur="500"/>
                                        <p:tgtEl>
                                          <p:spTgt spid="36"/>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style.rotation</p:attrName>
                                        </p:attrNameLst>
                                      </p:cBhvr>
                                      <p:tavLst>
                                        <p:tav tm="0">
                                          <p:val>
                                            <p:fltVal val="360"/>
                                          </p:val>
                                        </p:tav>
                                        <p:tav tm="100000">
                                          <p:val>
                                            <p:fltVal val="0"/>
                                          </p:val>
                                        </p:tav>
                                      </p:tavLst>
                                    </p:anim>
                                    <p:animEffect transition="in" filter="fade">
                                      <p:cBhvr>
                                        <p:cTn id="77" dur="500"/>
                                        <p:tgtEl>
                                          <p:spTgt spid="25"/>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p:cTn id="80" dur="500" fill="hold"/>
                                        <p:tgtEl>
                                          <p:spTgt spid="56"/>
                                        </p:tgtEl>
                                        <p:attrNameLst>
                                          <p:attrName>ppt_w</p:attrName>
                                        </p:attrNameLst>
                                      </p:cBhvr>
                                      <p:tavLst>
                                        <p:tav tm="0">
                                          <p:val>
                                            <p:fltVal val="0"/>
                                          </p:val>
                                        </p:tav>
                                        <p:tav tm="100000">
                                          <p:val>
                                            <p:strVal val="#ppt_w"/>
                                          </p:val>
                                        </p:tav>
                                      </p:tavLst>
                                    </p:anim>
                                    <p:anim calcmode="lin" valueType="num">
                                      <p:cBhvr>
                                        <p:cTn id="81" dur="500" fill="hold"/>
                                        <p:tgtEl>
                                          <p:spTgt spid="56"/>
                                        </p:tgtEl>
                                        <p:attrNameLst>
                                          <p:attrName>ppt_h</p:attrName>
                                        </p:attrNameLst>
                                      </p:cBhvr>
                                      <p:tavLst>
                                        <p:tav tm="0">
                                          <p:val>
                                            <p:fltVal val="0"/>
                                          </p:val>
                                        </p:tav>
                                        <p:tav tm="100000">
                                          <p:val>
                                            <p:strVal val="#ppt_h"/>
                                          </p:val>
                                        </p:tav>
                                      </p:tavLst>
                                    </p:anim>
                                    <p:anim calcmode="lin" valueType="num">
                                      <p:cBhvr>
                                        <p:cTn id="82" dur="500" fill="hold"/>
                                        <p:tgtEl>
                                          <p:spTgt spid="56"/>
                                        </p:tgtEl>
                                        <p:attrNameLst>
                                          <p:attrName>style.rotation</p:attrName>
                                        </p:attrNameLst>
                                      </p:cBhvr>
                                      <p:tavLst>
                                        <p:tav tm="0">
                                          <p:val>
                                            <p:fltVal val="360"/>
                                          </p:val>
                                        </p:tav>
                                        <p:tav tm="100000">
                                          <p:val>
                                            <p:fltVal val="0"/>
                                          </p:val>
                                        </p:tav>
                                      </p:tavLst>
                                    </p:anim>
                                    <p:animEffect transition="in" filter="fade">
                                      <p:cBhvr>
                                        <p:cTn id="83" dur="500"/>
                                        <p:tgtEl>
                                          <p:spTgt spid="56"/>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 calcmode="lin" valueType="num">
                                      <p:cBhvr>
                                        <p:cTn id="88" dur="500" fill="hold"/>
                                        <p:tgtEl>
                                          <p:spTgt spid="51"/>
                                        </p:tgtEl>
                                        <p:attrNameLst>
                                          <p:attrName>style.rotation</p:attrName>
                                        </p:attrNameLst>
                                      </p:cBhvr>
                                      <p:tavLst>
                                        <p:tav tm="0">
                                          <p:val>
                                            <p:fltVal val="360"/>
                                          </p:val>
                                        </p:tav>
                                        <p:tav tm="100000">
                                          <p:val>
                                            <p:fltVal val="0"/>
                                          </p:val>
                                        </p:tav>
                                      </p:tavLst>
                                    </p:anim>
                                    <p:animEffect transition="in" filter="fade">
                                      <p:cBhvr>
                                        <p:cTn id="89" dur="500"/>
                                        <p:tgtEl>
                                          <p:spTgt spid="51"/>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 calcmode="lin" valueType="num">
                                      <p:cBhvr>
                                        <p:cTn id="94" dur="500" fill="hold"/>
                                        <p:tgtEl>
                                          <p:spTgt spid="41"/>
                                        </p:tgtEl>
                                        <p:attrNameLst>
                                          <p:attrName>style.rotation</p:attrName>
                                        </p:attrNameLst>
                                      </p:cBhvr>
                                      <p:tavLst>
                                        <p:tav tm="0">
                                          <p:val>
                                            <p:fltVal val="360"/>
                                          </p:val>
                                        </p:tav>
                                        <p:tav tm="100000">
                                          <p:val>
                                            <p:fltVal val="0"/>
                                          </p:val>
                                        </p:tav>
                                      </p:tavLst>
                                    </p:anim>
                                    <p:animEffect transition="in" filter="fade">
                                      <p:cBhvr>
                                        <p:cTn id="95" dur="500"/>
                                        <p:tgtEl>
                                          <p:spTgt spid="41"/>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 calcmode="lin" valueType="num">
                                      <p:cBhvr>
                                        <p:cTn id="100" dur="500" fill="hold"/>
                                        <p:tgtEl>
                                          <p:spTgt spid="18"/>
                                        </p:tgtEl>
                                        <p:attrNameLst>
                                          <p:attrName>style.rotation</p:attrName>
                                        </p:attrNameLst>
                                      </p:cBhvr>
                                      <p:tavLst>
                                        <p:tav tm="0">
                                          <p:val>
                                            <p:fltVal val="360"/>
                                          </p:val>
                                        </p:tav>
                                        <p:tav tm="100000">
                                          <p:val>
                                            <p:fltVal val="0"/>
                                          </p:val>
                                        </p:tav>
                                      </p:tavLst>
                                    </p:anim>
                                    <p:animEffect transition="in" filter="fade">
                                      <p:cBhvr>
                                        <p:cTn id="101" dur="500"/>
                                        <p:tgtEl>
                                          <p:spTgt spid="18"/>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500" fill="hold"/>
                                        <p:tgtEl>
                                          <p:spTgt spid="35"/>
                                        </p:tgtEl>
                                        <p:attrNameLst>
                                          <p:attrName>ppt_w</p:attrName>
                                        </p:attrNameLst>
                                      </p:cBhvr>
                                      <p:tavLst>
                                        <p:tav tm="0">
                                          <p:val>
                                            <p:fltVal val="0"/>
                                          </p:val>
                                        </p:tav>
                                        <p:tav tm="100000">
                                          <p:val>
                                            <p:strVal val="#ppt_w"/>
                                          </p:val>
                                        </p:tav>
                                      </p:tavLst>
                                    </p:anim>
                                    <p:anim calcmode="lin" valueType="num">
                                      <p:cBhvr>
                                        <p:cTn id="105" dur="500" fill="hold"/>
                                        <p:tgtEl>
                                          <p:spTgt spid="35"/>
                                        </p:tgtEl>
                                        <p:attrNameLst>
                                          <p:attrName>ppt_h</p:attrName>
                                        </p:attrNameLst>
                                      </p:cBhvr>
                                      <p:tavLst>
                                        <p:tav tm="0">
                                          <p:val>
                                            <p:fltVal val="0"/>
                                          </p:val>
                                        </p:tav>
                                        <p:tav tm="100000">
                                          <p:val>
                                            <p:strVal val="#ppt_h"/>
                                          </p:val>
                                        </p:tav>
                                      </p:tavLst>
                                    </p:anim>
                                    <p:anim calcmode="lin" valueType="num">
                                      <p:cBhvr>
                                        <p:cTn id="106" dur="500" fill="hold"/>
                                        <p:tgtEl>
                                          <p:spTgt spid="35"/>
                                        </p:tgtEl>
                                        <p:attrNameLst>
                                          <p:attrName>style.rotation</p:attrName>
                                        </p:attrNameLst>
                                      </p:cBhvr>
                                      <p:tavLst>
                                        <p:tav tm="0">
                                          <p:val>
                                            <p:fltVal val="360"/>
                                          </p:val>
                                        </p:tav>
                                        <p:tav tm="100000">
                                          <p:val>
                                            <p:fltVal val="0"/>
                                          </p:val>
                                        </p:tav>
                                      </p:tavLst>
                                    </p:anim>
                                    <p:animEffect transition="in" filter="fade">
                                      <p:cBhvr>
                                        <p:cTn id="107" dur="500"/>
                                        <p:tgtEl>
                                          <p:spTgt spid="35"/>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 calcmode="lin" valueType="num">
                                      <p:cBhvr>
                                        <p:cTn id="112" dur="500" fill="hold"/>
                                        <p:tgtEl>
                                          <p:spTgt spid="30"/>
                                        </p:tgtEl>
                                        <p:attrNameLst>
                                          <p:attrName>style.rotation</p:attrName>
                                        </p:attrNameLst>
                                      </p:cBhvr>
                                      <p:tavLst>
                                        <p:tav tm="0">
                                          <p:val>
                                            <p:fltVal val="360"/>
                                          </p:val>
                                        </p:tav>
                                        <p:tav tm="100000">
                                          <p:val>
                                            <p:fltVal val="0"/>
                                          </p:val>
                                        </p:tav>
                                      </p:tavLst>
                                    </p:anim>
                                    <p:animEffect transition="in" filter="fade">
                                      <p:cBhvr>
                                        <p:cTn id="113" dur="500"/>
                                        <p:tgtEl>
                                          <p:spTgt spid="30"/>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 calcmode="lin" valueType="num">
                                      <p:cBhvr>
                                        <p:cTn id="118" dur="500" fill="hold"/>
                                        <p:tgtEl>
                                          <p:spTgt spid="34"/>
                                        </p:tgtEl>
                                        <p:attrNameLst>
                                          <p:attrName>style.rotation</p:attrName>
                                        </p:attrNameLst>
                                      </p:cBhvr>
                                      <p:tavLst>
                                        <p:tav tm="0">
                                          <p:val>
                                            <p:fltVal val="360"/>
                                          </p:val>
                                        </p:tav>
                                        <p:tav tm="100000">
                                          <p:val>
                                            <p:fltVal val="0"/>
                                          </p:val>
                                        </p:tav>
                                      </p:tavLst>
                                    </p:anim>
                                    <p:animEffect transition="in" filter="fade">
                                      <p:cBhvr>
                                        <p:cTn id="119" dur="500"/>
                                        <p:tgtEl>
                                          <p:spTgt spid="34"/>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p:cTn id="122" dur="500" fill="hold"/>
                                        <p:tgtEl>
                                          <p:spTgt spid="23"/>
                                        </p:tgtEl>
                                        <p:attrNameLst>
                                          <p:attrName>ppt_w</p:attrName>
                                        </p:attrNameLst>
                                      </p:cBhvr>
                                      <p:tavLst>
                                        <p:tav tm="0">
                                          <p:val>
                                            <p:fltVal val="0"/>
                                          </p:val>
                                        </p:tav>
                                        <p:tav tm="100000">
                                          <p:val>
                                            <p:strVal val="#ppt_w"/>
                                          </p:val>
                                        </p:tav>
                                      </p:tavLst>
                                    </p:anim>
                                    <p:anim calcmode="lin" valueType="num">
                                      <p:cBhvr>
                                        <p:cTn id="123" dur="500" fill="hold"/>
                                        <p:tgtEl>
                                          <p:spTgt spid="23"/>
                                        </p:tgtEl>
                                        <p:attrNameLst>
                                          <p:attrName>ppt_h</p:attrName>
                                        </p:attrNameLst>
                                      </p:cBhvr>
                                      <p:tavLst>
                                        <p:tav tm="0">
                                          <p:val>
                                            <p:fltVal val="0"/>
                                          </p:val>
                                        </p:tav>
                                        <p:tav tm="100000">
                                          <p:val>
                                            <p:strVal val="#ppt_h"/>
                                          </p:val>
                                        </p:tav>
                                      </p:tavLst>
                                    </p:anim>
                                    <p:anim calcmode="lin" valueType="num">
                                      <p:cBhvr>
                                        <p:cTn id="124" dur="500" fill="hold"/>
                                        <p:tgtEl>
                                          <p:spTgt spid="23"/>
                                        </p:tgtEl>
                                        <p:attrNameLst>
                                          <p:attrName>style.rotation</p:attrName>
                                        </p:attrNameLst>
                                      </p:cBhvr>
                                      <p:tavLst>
                                        <p:tav tm="0">
                                          <p:val>
                                            <p:fltVal val="360"/>
                                          </p:val>
                                        </p:tav>
                                        <p:tav tm="100000">
                                          <p:val>
                                            <p:fltVal val="0"/>
                                          </p:val>
                                        </p:tav>
                                      </p:tavLst>
                                    </p:anim>
                                    <p:animEffect transition="in" filter="fade">
                                      <p:cBhvr>
                                        <p:cTn id="125" dur="500"/>
                                        <p:tgtEl>
                                          <p:spTgt spid="23"/>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p:cTn id="128" dur="500" fill="hold"/>
                                        <p:tgtEl>
                                          <p:spTgt spid="27"/>
                                        </p:tgtEl>
                                        <p:attrNameLst>
                                          <p:attrName>ppt_w</p:attrName>
                                        </p:attrNameLst>
                                      </p:cBhvr>
                                      <p:tavLst>
                                        <p:tav tm="0">
                                          <p:val>
                                            <p:fltVal val="0"/>
                                          </p:val>
                                        </p:tav>
                                        <p:tav tm="100000">
                                          <p:val>
                                            <p:strVal val="#ppt_w"/>
                                          </p:val>
                                        </p:tav>
                                      </p:tavLst>
                                    </p:anim>
                                    <p:anim calcmode="lin" valueType="num">
                                      <p:cBhvr>
                                        <p:cTn id="129" dur="500" fill="hold"/>
                                        <p:tgtEl>
                                          <p:spTgt spid="27"/>
                                        </p:tgtEl>
                                        <p:attrNameLst>
                                          <p:attrName>ppt_h</p:attrName>
                                        </p:attrNameLst>
                                      </p:cBhvr>
                                      <p:tavLst>
                                        <p:tav tm="0">
                                          <p:val>
                                            <p:fltVal val="0"/>
                                          </p:val>
                                        </p:tav>
                                        <p:tav tm="100000">
                                          <p:val>
                                            <p:strVal val="#ppt_h"/>
                                          </p:val>
                                        </p:tav>
                                      </p:tavLst>
                                    </p:anim>
                                    <p:anim calcmode="lin" valueType="num">
                                      <p:cBhvr>
                                        <p:cTn id="130" dur="500" fill="hold"/>
                                        <p:tgtEl>
                                          <p:spTgt spid="27"/>
                                        </p:tgtEl>
                                        <p:attrNameLst>
                                          <p:attrName>style.rotation</p:attrName>
                                        </p:attrNameLst>
                                      </p:cBhvr>
                                      <p:tavLst>
                                        <p:tav tm="0">
                                          <p:val>
                                            <p:fltVal val="360"/>
                                          </p:val>
                                        </p:tav>
                                        <p:tav tm="100000">
                                          <p:val>
                                            <p:fltVal val="0"/>
                                          </p:val>
                                        </p:tav>
                                      </p:tavLst>
                                    </p:anim>
                                    <p:animEffect transition="in" filter="fade">
                                      <p:cBhvr>
                                        <p:cTn id="131" dur="500"/>
                                        <p:tgtEl>
                                          <p:spTgt spid="27"/>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anim calcmode="lin" valueType="num">
                                      <p:cBhvr>
                                        <p:cTn id="136" dur="500" fill="hold"/>
                                        <p:tgtEl>
                                          <p:spTgt spid="50"/>
                                        </p:tgtEl>
                                        <p:attrNameLst>
                                          <p:attrName>style.rotation</p:attrName>
                                        </p:attrNameLst>
                                      </p:cBhvr>
                                      <p:tavLst>
                                        <p:tav tm="0">
                                          <p:val>
                                            <p:fltVal val="360"/>
                                          </p:val>
                                        </p:tav>
                                        <p:tav tm="100000">
                                          <p:val>
                                            <p:fltVal val="0"/>
                                          </p:val>
                                        </p:tav>
                                      </p:tavLst>
                                    </p:anim>
                                    <p:animEffect transition="in" filter="fade">
                                      <p:cBhvr>
                                        <p:cTn id="137" dur="500"/>
                                        <p:tgtEl>
                                          <p:spTgt spid="50"/>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17"/>
                                        </p:tgtEl>
                                        <p:attrNameLst>
                                          <p:attrName>style.visibility</p:attrName>
                                        </p:attrNameLst>
                                      </p:cBhvr>
                                      <p:to>
                                        <p:strVal val="visible"/>
                                      </p:to>
                                    </p:set>
                                    <p:anim calcmode="lin" valueType="num">
                                      <p:cBhvr>
                                        <p:cTn id="140" dur="500" fill="hold"/>
                                        <p:tgtEl>
                                          <p:spTgt spid="17"/>
                                        </p:tgtEl>
                                        <p:attrNameLst>
                                          <p:attrName>ppt_w</p:attrName>
                                        </p:attrNameLst>
                                      </p:cBhvr>
                                      <p:tavLst>
                                        <p:tav tm="0">
                                          <p:val>
                                            <p:fltVal val="0"/>
                                          </p:val>
                                        </p:tav>
                                        <p:tav tm="100000">
                                          <p:val>
                                            <p:strVal val="#ppt_w"/>
                                          </p:val>
                                        </p:tav>
                                      </p:tavLst>
                                    </p:anim>
                                    <p:anim calcmode="lin" valueType="num">
                                      <p:cBhvr>
                                        <p:cTn id="141" dur="500" fill="hold"/>
                                        <p:tgtEl>
                                          <p:spTgt spid="17"/>
                                        </p:tgtEl>
                                        <p:attrNameLst>
                                          <p:attrName>ppt_h</p:attrName>
                                        </p:attrNameLst>
                                      </p:cBhvr>
                                      <p:tavLst>
                                        <p:tav tm="0">
                                          <p:val>
                                            <p:fltVal val="0"/>
                                          </p:val>
                                        </p:tav>
                                        <p:tav tm="100000">
                                          <p:val>
                                            <p:strVal val="#ppt_h"/>
                                          </p:val>
                                        </p:tav>
                                      </p:tavLst>
                                    </p:anim>
                                    <p:anim calcmode="lin" valueType="num">
                                      <p:cBhvr>
                                        <p:cTn id="142" dur="500" fill="hold"/>
                                        <p:tgtEl>
                                          <p:spTgt spid="17"/>
                                        </p:tgtEl>
                                        <p:attrNameLst>
                                          <p:attrName>style.rotation</p:attrName>
                                        </p:attrNameLst>
                                      </p:cBhvr>
                                      <p:tavLst>
                                        <p:tav tm="0">
                                          <p:val>
                                            <p:fltVal val="360"/>
                                          </p:val>
                                        </p:tav>
                                        <p:tav tm="100000">
                                          <p:val>
                                            <p:fltVal val="0"/>
                                          </p:val>
                                        </p:tav>
                                      </p:tavLst>
                                    </p:anim>
                                    <p:animEffect transition="in" filter="fade">
                                      <p:cBhvr>
                                        <p:cTn id="143" dur="500"/>
                                        <p:tgtEl>
                                          <p:spTgt spid="17"/>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48"/>
                                        </p:tgtEl>
                                        <p:attrNameLst>
                                          <p:attrName>style.visibility</p:attrName>
                                        </p:attrNameLst>
                                      </p:cBhvr>
                                      <p:to>
                                        <p:strVal val="visible"/>
                                      </p:to>
                                    </p:set>
                                    <p:anim calcmode="lin" valueType="num">
                                      <p:cBhvr>
                                        <p:cTn id="146" dur="500" fill="hold"/>
                                        <p:tgtEl>
                                          <p:spTgt spid="48"/>
                                        </p:tgtEl>
                                        <p:attrNameLst>
                                          <p:attrName>ppt_w</p:attrName>
                                        </p:attrNameLst>
                                      </p:cBhvr>
                                      <p:tavLst>
                                        <p:tav tm="0">
                                          <p:val>
                                            <p:fltVal val="0"/>
                                          </p:val>
                                        </p:tav>
                                        <p:tav tm="100000">
                                          <p:val>
                                            <p:strVal val="#ppt_w"/>
                                          </p:val>
                                        </p:tav>
                                      </p:tavLst>
                                    </p:anim>
                                    <p:anim calcmode="lin" valueType="num">
                                      <p:cBhvr>
                                        <p:cTn id="147" dur="500" fill="hold"/>
                                        <p:tgtEl>
                                          <p:spTgt spid="48"/>
                                        </p:tgtEl>
                                        <p:attrNameLst>
                                          <p:attrName>ppt_h</p:attrName>
                                        </p:attrNameLst>
                                      </p:cBhvr>
                                      <p:tavLst>
                                        <p:tav tm="0">
                                          <p:val>
                                            <p:fltVal val="0"/>
                                          </p:val>
                                        </p:tav>
                                        <p:tav tm="100000">
                                          <p:val>
                                            <p:strVal val="#ppt_h"/>
                                          </p:val>
                                        </p:tav>
                                      </p:tavLst>
                                    </p:anim>
                                    <p:anim calcmode="lin" valueType="num">
                                      <p:cBhvr>
                                        <p:cTn id="148" dur="500" fill="hold"/>
                                        <p:tgtEl>
                                          <p:spTgt spid="48"/>
                                        </p:tgtEl>
                                        <p:attrNameLst>
                                          <p:attrName>style.rotation</p:attrName>
                                        </p:attrNameLst>
                                      </p:cBhvr>
                                      <p:tavLst>
                                        <p:tav tm="0">
                                          <p:val>
                                            <p:fltVal val="360"/>
                                          </p:val>
                                        </p:tav>
                                        <p:tav tm="100000">
                                          <p:val>
                                            <p:fltVal val="0"/>
                                          </p:val>
                                        </p:tav>
                                      </p:tavLst>
                                    </p:anim>
                                    <p:animEffect transition="in" filter="fade">
                                      <p:cBhvr>
                                        <p:cTn id="149" dur="500"/>
                                        <p:tgtEl>
                                          <p:spTgt spid="48"/>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37"/>
                                        </p:tgtEl>
                                        <p:attrNameLst>
                                          <p:attrName>style.visibility</p:attrName>
                                        </p:attrNameLst>
                                      </p:cBhvr>
                                      <p:to>
                                        <p:strVal val="visible"/>
                                      </p:to>
                                    </p:set>
                                    <p:anim calcmode="lin" valueType="num">
                                      <p:cBhvr>
                                        <p:cTn id="152" dur="500" fill="hold"/>
                                        <p:tgtEl>
                                          <p:spTgt spid="37"/>
                                        </p:tgtEl>
                                        <p:attrNameLst>
                                          <p:attrName>ppt_w</p:attrName>
                                        </p:attrNameLst>
                                      </p:cBhvr>
                                      <p:tavLst>
                                        <p:tav tm="0">
                                          <p:val>
                                            <p:fltVal val="0"/>
                                          </p:val>
                                        </p:tav>
                                        <p:tav tm="100000">
                                          <p:val>
                                            <p:strVal val="#ppt_w"/>
                                          </p:val>
                                        </p:tav>
                                      </p:tavLst>
                                    </p:anim>
                                    <p:anim calcmode="lin" valueType="num">
                                      <p:cBhvr>
                                        <p:cTn id="153" dur="500" fill="hold"/>
                                        <p:tgtEl>
                                          <p:spTgt spid="37"/>
                                        </p:tgtEl>
                                        <p:attrNameLst>
                                          <p:attrName>ppt_h</p:attrName>
                                        </p:attrNameLst>
                                      </p:cBhvr>
                                      <p:tavLst>
                                        <p:tav tm="0">
                                          <p:val>
                                            <p:fltVal val="0"/>
                                          </p:val>
                                        </p:tav>
                                        <p:tav tm="100000">
                                          <p:val>
                                            <p:strVal val="#ppt_h"/>
                                          </p:val>
                                        </p:tav>
                                      </p:tavLst>
                                    </p:anim>
                                    <p:anim calcmode="lin" valueType="num">
                                      <p:cBhvr>
                                        <p:cTn id="154" dur="500" fill="hold"/>
                                        <p:tgtEl>
                                          <p:spTgt spid="37"/>
                                        </p:tgtEl>
                                        <p:attrNameLst>
                                          <p:attrName>style.rotation</p:attrName>
                                        </p:attrNameLst>
                                      </p:cBhvr>
                                      <p:tavLst>
                                        <p:tav tm="0">
                                          <p:val>
                                            <p:fltVal val="360"/>
                                          </p:val>
                                        </p:tav>
                                        <p:tav tm="100000">
                                          <p:val>
                                            <p:fltVal val="0"/>
                                          </p:val>
                                        </p:tav>
                                      </p:tavLst>
                                    </p:anim>
                                    <p:animEffect transition="in" filter="fade">
                                      <p:cBhvr>
                                        <p:cTn id="155" dur="500"/>
                                        <p:tgtEl>
                                          <p:spTgt spid="37"/>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49"/>
                                        </p:tgtEl>
                                        <p:attrNameLst>
                                          <p:attrName>style.visibility</p:attrName>
                                        </p:attrNameLst>
                                      </p:cBhvr>
                                      <p:to>
                                        <p:strVal val="visible"/>
                                      </p:to>
                                    </p:set>
                                    <p:anim calcmode="lin" valueType="num">
                                      <p:cBhvr>
                                        <p:cTn id="158" dur="500" fill="hold"/>
                                        <p:tgtEl>
                                          <p:spTgt spid="49"/>
                                        </p:tgtEl>
                                        <p:attrNameLst>
                                          <p:attrName>ppt_w</p:attrName>
                                        </p:attrNameLst>
                                      </p:cBhvr>
                                      <p:tavLst>
                                        <p:tav tm="0">
                                          <p:val>
                                            <p:fltVal val="0"/>
                                          </p:val>
                                        </p:tav>
                                        <p:tav tm="100000">
                                          <p:val>
                                            <p:strVal val="#ppt_w"/>
                                          </p:val>
                                        </p:tav>
                                      </p:tavLst>
                                    </p:anim>
                                    <p:anim calcmode="lin" valueType="num">
                                      <p:cBhvr>
                                        <p:cTn id="159" dur="500" fill="hold"/>
                                        <p:tgtEl>
                                          <p:spTgt spid="49"/>
                                        </p:tgtEl>
                                        <p:attrNameLst>
                                          <p:attrName>ppt_h</p:attrName>
                                        </p:attrNameLst>
                                      </p:cBhvr>
                                      <p:tavLst>
                                        <p:tav tm="0">
                                          <p:val>
                                            <p:fltVal val="0"/>
                                          </p:val>
                                        </p:tav>
                                        <p:tav tm="100000">
                                          <p:val>
                                            <p:strVal val="#ppt_h"/>
                                          </p:val>
                                        </p:tav>
                                      </p:tavLst>
                                    </p:anim>
                                    <p:anim calcmode="lin" valueType="num">
                                      <p:cBhvr>
                                        <p:cTn id="160" dur="500" fill="hold"/>
                                        <p:tgtEl>
                                          <p:spTgt spid="49"/>
                                        </p:tgtEl>
                                        <p:attrNameLst>
                                          <p:attrName>style.rotation</p:attrName>
                                        </p:attrNameLst>
                                      </p:cBhvr>
                                      <p:tavLst>
                                        <p:tav tm="0">
                                          <p:val>
                                            <p:fltVal val="360"/>
                                          </p:val>
                                        </p:tav>
                                        <p:tav tm="100000">
                                          <p:val>
                                            <p:fltVal val="0"/>
                                          </p:val>
                                        </p:tav>
                                      </p:tavLst>
                                    </p:anim>
                                    <p:animEffect transition="in" filter="fade">
                                      <p:cBhvr>
                                        <p:cTn id="161" dur="500"/>
                                        <p:tgtEl>
                                          <p:spTgt spid="49"/>
                                        </p:tgtEl>
                                      </p:cBhvr>
                                    </p:animEffect>
                                  </p:childTnLst>
                                </p:cTn>
                              </p:par>
                              <p:par>
                                <p:cTn id="162" presetID="49" presetClass="entr" presetSubtype="0" decel="100000" fill="hold" grpId="0" nodeType="withEffect">
                                  <p:stCondLst>
                                    <p:cond delay="0"/>
                                  </p:stCondLst>
                                  <p:childTnLst>
                                    <p:set>
                                      <p:cBhvr>
                                        <p:cTn id="163" dur="1" fill="hold">
                                          <p:stCondLst>
                                            <p:cond delay="0"/>
                                          </p:stCondLst>
                                        </p:cTn>
                                        <p:tgtEl>
                                          <p:spTgt spid="52"/>
                                        </p:tgtEl>
                                        <p:attrNameLst>
                                          <p:attrName>style.visibility</p:attrName>
                                        </p:attrNameLst>
                                      </p:cBhvr>
                                      <p:to>
                                        <p:strVal val="visible"/>
                                      </p:to>
                                    </p:set>
                                    <p:anim calcmode="lin" valueType="num">
                                      <p:cBhvr>
                                        <p:cTn id="164" dur="500" fill="hold"/>
                                        <p:tgtEl>
                                          <p:spTgt spid="52"/>
                                        </p:tgtEl>
                                        <p:attrNameLst>
                                          <p:attrName>ppt_w</p:attrName>
                                        </p:attrNameLst>
                                      </p:cBhvr>
                                      <p:tavLst>
                                        <p:tav tm="0">
                                          <p:val>
                                            <p:fltVal val="0"/>
                                          </p:val>
                                        </p:tav>
                                        <p:tav tm="100000">
                                          <p:val>
                                            <p:strVal val="#ppt_w"/>
                                          </p:val>
                                        </p:tav>
                                      </p:tavLst>
                                    </p:anim>
                                    <p:anim calcmode="lin" valueType="num">
                                      <p:cBhvr>
                                        <p:cTn id="165" dur="500" fill="hold"/>
                                        <p:tgtEl>
                                          <p:spTgt spid="52"/>
                                        </p:tgtEl>
                                        <p:attrNameLst>
                                          <p:attrName>ppt_h</p:attrName>
                                        </p:attrNameLst>
                                      </p:cBhvr>
                                      <p:tavLst>
                                        <p:tav tm="0">
                                          <p:val>
                                            <p:fltVal val="0"/>
                                          </p:val>
                                        </p:tav>
                                        <p:tav tm="100000">
                                          <p:val>
                                            <p:strVal val="#ppt_h"/>
                                          </p:val>
                                        </p:tav>
                                      </p:tavLst>
                                    </p:anim>
                                    <p:anim calcmode="lin" valueType="num">
                                      <p:cBhvr>
                                        <p:cTn id="166" dur="500" fill="hold"/>
                                        <p:tgtEl>
                                          <p:spTgt spid="52"/>
                                        </p:tgtEl>
                                        <p:attrNameLst>
                                          <p:attrName>style.rotation</p:attrName>
                                        </p:attrNameLst>
                                      </p:cBhvr>
                                      <p:tavLst>
                                        <p:tav tm="0">
                                          <p:val>
                                            <p:fltVal val="360"/>
                                          </p:val>
                                        </p:tav>
                                        <p:tav tm="100000">
                                          <p:val>
                                            <p:fltVal val="0"/>
                                          </p:val>
                                        </p:tav>
                                      </p:tavLst>
                                    </p:anim>
                                    <p:animEffect transition="in" filter="fade">
                                      <p:cBhvr>
                                        <p:cTn id="167" dur="500"/>
                                        <p:tgtEl>
                                          <p:spTgt spid="52"/>
                                        </p:tgtEl>
                                      </p:cBhvr>
                                    </p:animEffect>
                                  </p:childTnLst>
                                </p:cTn>
                              </p:par>
                              <p:par>
                                <p:cTn id="168" presetID="49" presetClass="entr" presetSubtype="0" decel="100000" fill="hold" grpId="0" nodeType="withEffect">
                                  <p:stCondLst>
                                    <p:cond delay="0"/>
                                  </p:stCondLst>
                                  <p:childTnLst>
                                    <p:set>
                                      <p:cBhvr>
                                        <p:cTn id="169" dur="1" fill="hold">
                                          <p:stCondLst>
                                            <p:cond delay="0"/>
                                          </p:stCondLst>
                                        </p:cTn>
                                        <p:tgtEl>
                                          <p:spTgt spid="26"/>
                                        </p:tgtEl>
                                        <p:attrNameLst>
                                          <p:attrName>style.visibility</p:attrName>
                                        </p:attrNameLst>
                                      </p:cBhvr>
                                      <p:to>
                                        <p:strVal val="visible"/>
                                      </p:to>
                                    </p:set>
                                    <p:anim calcmode="lin" valueType="num">
                                      <p:cBhvr>
                                        <p:cTn id="170" dur="500" fill="hold"/>
                                        <p:tgtEl>
                                          <p:spTgt spid="26"/>
                                        </p:tgtEl>
                                        <p:attrNameLst>
                                          <p:attrName>ppt_w</p:attrName>
                                        </p:attrNameLst>
                                      </p:cBhvr>
                                      <p:tavLst>
                                        <p:tav tm="0">
                                          <p:val>
                                            <p:fltVal val="0"/>
                                          </p:val>
                                        </p:tav>
                                        <p:tav tm="100000">
                                          <p:val>
                                            <p:strVal val="#ppt_w"/>
                                          </p:val>
                                        </p:tav>
                                      </p:tavLst>
                                    </p:anim>
                                    <p:anim calcmode="lin" valueType="num">
                                      <p:cBhvr>
                                        <p:cTn id="171" dur="500" fill="hold"/>
                                        <p:tgtEl>
                                          <p:spTgt spid="26"/>
                                        </p:tgtEl>
                                        <p:attrNameLst>
                                          <p:attrName>ppt_h</p:attrName>
                                        </p:attrNameLst>
                                      </p:cBhvr>
                                      <p:tavLst>
                                        <p:tav tm="0">
                                          <p:val>
                                            <p:fltVal val="0"/>
                                          </p:val>
                                        </p:tav>
                                        <p:tav tm="100000">
                                          <p:val>
                                            <p:strVal val="#ppt_h"/>
                                          </p:val>
                                        </p:tav>
                                      </p:tavLst>
                                    </p:anim>
                                    <p:anim calcmode="lin" valueType="num">
                                      <p:cBhvr>
                                        <p:cTn id="172" dur="500" fill="hold"/>
                                        <p:tgtEl>
                                          <p:spTgt spid="26"/>
                                        </p:tgtEl>
                                        <p:attrNameLst>
                                          <p:attrName>style.rotation</p:attrName>
                                        </p:attrNameLst>
                                      </p:cBhvr>
                                      <p:tavLst>
                                        <p:tav tm="0">
                                          <p:val>
                                            <p:fltVal val="360"/>
                                          </p:val>
                                        </p:tav>
                                        <p:tav tm="100000">
                                          <p:val>
                                            <p:fltVal val="0"/>
                                          </p:val>
                                        </p:tav>
                                      </p:tavLst>
                                    </p:anim>
                                    <p:animEffect transition="in" filter="fade">
                                      <p:cBhvr>
                                        <p:cTn id="173" dur="500"/>
                                        <p:tgtEl>
                                          <p:spTgt spid="26"/>
                                        </p:tgtEl>
                                      </p:cBhvr>
                                    </p:animEffect>
                                  </p:childTnLst>
                                </p:cTn>
                              </p:par>
                              <p:par>
                                <p:cTn id="174" presetID="49" presetClass="entr" presetSubtype="0" decel="100000" fill="hold" grpId="0" nodeType="withEffect">
                                  <p:stCondLst>
                                    <p:cond delay="0"/>
                                  </p:stCondLst>
                                  <p:childTnLst>
                                    <p:set>
                                      <p:cBhvr>
                                        <p:cTn id="175" dur="1" fill="hold">
                                          <p:stCondLst>
                                            <p:cond delay="0"/>
                                          </p:stCondLst>
                                        </p:cTn>
                                        <p:tgtEl>
                                          <p:spTgt spid="32"/>
                                        </p:tgtEl>
                                        <p:attrNameLst>
                                          <p:attrName>style.visibility</p:attrName>
                                        </p:attrNameLst>
                                      </p:cBhvr>
                                      <p:to>
                                        <p:strVal val="visible"/>
                                      </p:to>
                                    </p:set>
                                    <p:anim calcmode="lin" valueType="num">
                                      <p:cBhvr>
                                        <p:cTn id="176" dur="500" fill="hold"/>
                                        <p:tgtEl>
                                          <p:spTgt spid="32"/>
                                        </p:tgtEl>
                                        <p:attrNameLst>
                                          <p:attrName>ppt_w</p:attrName>
                                        </p:attrNameLst>
                                      </p:cBhvr>
                                      <p:tavLst>
                                        <p:tav tm="0">
                                          <p:val>
                                            <p:fltVal val="0"/>
                                          </p:val>
                                        </p:tav>
                                        <p:tav tm="100000">
                                          <p:val>
                                            <p:strVal val="#ppt_w"/>
                                          </p:val>
                                        </p:tav>
                                      </p:tavLst>
                                    </p:anim>
                                    <p:anim calcmode="lin" valueType="num">
                                      <p:cBhvr>
                                        <p:cTn id="177" dur="500" fill="hold"/>
                                        <p:tgtEl>
                                          <p:spTgt spid="32"/>
                                        </p:tgtEl>
                                        <p:attrNameLst>
                                          <p:attrName>ppt_h</p:attrName>
                                        </p:attrNameLst>
                                      </p:cBhvr>
                                      <p:tavLst>
                                        <p:tav tm="0">
                                          <p:val>
                                            <p:fltVal val="0"/>
                                          </p:val>
                                        </p:tav>
                                        <p:tav tm="100000">
                                          <p:val>
                                            <p:strVal val="#ppt_h"/>
                                          </p:val>
                                        </p:tav>
                                      </p:tavLst>
                                    </p:anim>
                                    <p:anim calcmode="lin" valueType="num">
                                      <p:cBhvr>
                                        <p:cTn id="178" dur="500" fill="hold"/>
                                        <p:tgtEl>
                                          <p:spTgt spid="32"/>
                                        </p:tgtEl>
                                        <p:attrNameLst>
                                          <p:attrName>style.rotation</p:attrName>
                                        </p:attrNameLst>
                                      </p:cBhvr>
                                      <p:tavLst>
                                        <p:tav tm="0">
                                          <p:val>
                                            <p:fltVal val="360"/>
                                          </p:val>
                                        </p:tav>
                                        <p:tav tm="100000">
                                          <p:val>
                                            <p:fltVal val="0"/>
                                          </p:val>
                                        </p:tav>
                                      </p:tavLst>
                                    </p:anim>
                                    <p:animEffect transition="in" filter="fade">
                                      <p:cBhvr>
                                        <p:cTn id="1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17" grpId="0" animBg="1"/>
      <p:bldP spid="18" grpId="0" animBg="1"/>
      <p:bldP spid="23" grpId="0" animBg="1"/>
      <p:bldP spid="24" grpId="0" animBg="1"/>
      <p:bldP spid="25" grpId="0" animBg="1"/>
      <p:bldP spid="26" grpId="0" animBg="1"/>
      <p:bldP spid="27" grpId="0" animBg="1"/>
      <p:bldP spid="29" grpId="0" animBg="1"/>
      <p:bldP spid="30" grpId="0" animBg="1"/>
      <p:bldP spid="34" grpId="0" animBg="1"/>
      <p:bldP spid="35" grpId="0" animBg="1"/>
      <p:bldP spid="37" grpId="0" animBg="1"/>
      <p:bldP spid="38" grpId="0" animBg="1"/>
      <p:bldP spid="48" grpId="0" animBg="1"/>
      <p:bldP spid="49" grpId="0" animBg="1"/>
      <p:bldP spid="50" grpId="0" animBg="1"/>
      <p:bldP spid="51" grpId="0" animBg="1"/>
      <p:bldP spid="52" grpId="0" animBg="1"/>
      <p:bldP spid="53" grpId="0" animBg="1"/>
      <p:bldP spid="54" grpId="0"/>
      <p:bldP spid="55" grpId="0"/>
      <p:bldP spid="56" grpId="0"/>
      <p:bldP spid="32" grpId="0" animBg="1"/>
      <p:bldP spid="33" grpId="0"/>
      <p:bldP spid="36"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5958652" y="515424"/>
            <a:ext cx="282319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en-US" altLang="zh-CN" sz="2935"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模式总流程</a:t>
            </a:r>
            <a:endParaRPr lang="zh-CN" altLang="en-US" sz="2935"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9" name="组合 28"/>
          <p:cNvGrpSpPr/>
          <p:nvPr/>
        </p:nvGrpSpPr>
        <p:grpSpPr>
          <a:xfrm>
            <a:off x="5334856" y="570216"/>
            <a:ext cx="263341" cy="395013"/>
            <a:chOff x="5284519" y="1508166"/>
            <a:chExt cx="213756" cy="427512"/>
          </a:xfrm>
        </p:grpSpPr>
        <p:cxnSp>
          <p:nvCxnSpPr>
            <p:cNvPr id="31" name="直接连接符 30"/>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35" name="Freeform 19"/>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37" name="Freeform 20"/>
          <p:cNvSpPr/>
          <p:nvPr/>
        </p:nvSpPr>
        <p:spPr bwMode="auto">
          <a:xfrm>
            <a:off x="6663463" y="5246914"/>
            <a:ext cx="1587908" cy="734158"/>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38" name="Freeform 21"/>
          <p:cNvSpPr/>
          <p:nvPr/>
        </p:nvSpPr>
        <p:spPr bwMode="auto">
          <a:xfrm>
            <a:off x="6906044"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1" name="Freeform 22"/>
          <p:cNvSpPr/>
          <p:nvPr/>
        </p:nvSpPr>
        <p:spPr bwMode="auto">
          <a:xfrm>
            <a:off x="5683112" y="3641462"/>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2" name="Freeform 23"/>
          <p:cNvSpPr/>
          <p:nvPr/>
        </p:nvSpPr>
        <p:spPr bwMode="auto">
          <a:xfrm>
            <a:off x="7242852" y="422887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3" name="Freeform 24"/>
          <p:cNvSpPr/>
          <p:nvPr/>
        </p:nvSpPr>
        <p:spPr bwMode="auto">
          <a:xfrm>
            <a:off x="5025535"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4" name="Freeform 25"/>
          <p:cNvSpPr/>
          <p:nvPr/>
        </p:nvSpPr>
        <p:spPr bwMode="auto">
          <a:xfrm>
            <a:off x="4865150" y="402037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5" name="Freeform 26"/>
          <p:cNvSpPr/>
          <p:nvPr/>
        </p:nvSpPr>
        <p:spPr bwMode="auto">
          <a:xfrm>
            <a:off x="6270520"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6" name="Freeform 27"/>
          <p:cNvSpPr/>
          <p:nvPr/>
        </p:nvSpPr>
        <p:spPr bwMode="auto">
          <a:xfrm>
            <a:off x="6735635" y="161059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7" name="椭圆 46"/>
          <p:cNvSpPr/>
          <p:nvPr/>
        </p:nvSpPr>
        <p:spPr>
          <a:xfrm>
            <a:off x="4051469" y="5137050"/>
            <a:ext cx="429028" cy="429028"/>
          </a:xfrm>
          <a:prstGeom prst="ellipse">
            <a:avLst/>
          </a:prstGeom>
          <a:gradFill flip="none" rotWithShape="1">
            <a:gsLst>
              <a:gs pos="0">
                <a:srgbClr val="05BAC8">
                  <a:shade val="30000"/>
                  <a:satMod val="115000"/>
                </a:srgbClr>
              </a:gs>
              <a:gs pos="50000">
                <a:srgbClr val="05BAC8">
                  <a:shade val="67500"/>
                  <a:satMod val="115000"/>
                </a:srgbClr>
              </a:gs>
              <a:gs pos="100000">
                <a:srgbClr val="05BAC8">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73593" y="3701842"/>
            <a:ext cx="429028" cy="429028"/>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4146675"/>
            <a:ext cx="429028" cy="429028"/>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290025" y="2503106"/>
            <a:ext cx="429028" cy="429028"/>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913544" y="1893708"/>
            <a:ext cx="429028" cy="429028"/>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840369" y="5568297"/>
            <a:ext cx="2689574"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smtClean="0"/>
              <a:t>（一）项目发起</a:t>
            </a:r>
            <a:endParaRPr lang="en-US" altLang="zh-CN" sz="2800" noProof="1"/>
          </a:p>
        </p:txBody>
      </p:sp>
      <p:sp>
        <p:nvSpPr>
          <p:cNvPr id="53" name="TextBox 22"/>
          <p:cNvSpPr txBox="1"/>
          <p:nvPr/>
        </p:nvSpPr>
        <p:spPr>
          <a:xfrm>
            <a:off x="9503230" y="4154896"/>
            <a:ext cx="2688770"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r>
              <a:rPr lang="zh-CN" altLang="en-US" sz="2800" noProof="1" smtClean="0"/>
              <a:t>（二）项目评估</a:t>
            </a:r>
            <a:endParaRPr lang="en-US" altLang="zh-CN" sz="2800" noProof="1" smtClean="0"/>
          </a:p>
        </p:txBody>
      </p:sp>
      <p:sp>
        <p:nvSpPr>
          <p:cNvPr id="54" name="TextBox 22"/>
          <p:cNvSpPr txBox="1"/>
          <p:nvPr/>
        </p:nvSpPr>
        <p:spPr>
          <a:xfrm>
            <a:off x="2394857" y="3244448"/>
            <a:ext cx="2950029"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smtClean="0"/>
              <a:t>（三）项目准备</a:t>
            </a:r>
            <a:endParaRPr lang="en-US" altLang="zh-CN" sz="2800" noProof="1"/>
          </a:p>
        </p:txBody>
      </p:sp>
      <p:sp>
        <p:nvSpPr>
          <p:cNvPr id="55" name="TextBox 22"/>
          <p:cNvSpPr txBox="1"/>
          <p:nvPr/>
        </p:nvSpPr>
        <p:spPr>
          <a:xfrm>
            <a:off x="8840196" y="2382989"/>
            <a:ext cx="3525975"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smtClean="0"/>
              <a:t>（四）项目采购</a:t>
            </a:r>
            <a:endParaRPr lang="en-US" altLang="zh-CN" sz="2800" noProof="1" smtClean="0"/>
          </a:p>
        </p:txBody>
      </p:sp>
      <p:sp>
        <p:nvSpPr>
          <p:cNvPr id="56" name="TextBox 22"/>
          <p:cNvSpPr txBox="1"/>
          <p:nvPr/>
        </p:nvSpPr>
        <p:spPr>
          <a:xfrm>
            <a:off x="3210483" y="1393766"/>
            <a:ext cx="3048803" cy="609398"/>
          </a:xfrm>
          <a:prstGeom prst="rect">
            <a:avLst/>
          </a:prstGeom>
          <a:noFill/>
        </p:spPr>
        <p:txBody>
          <a:bodyPr wrap="square" rtlCol="0">
            <a:spAutoFit/>
          </a:bodyPr>
          <a:lstStyle/>
          <a:p>
            <a:pPr>
              <a:lnSpc>
                <a:spcPct val="120000"/>
              </a:lnSpc>
              <a:spcAft>
                <a:spcPct val="40000"/>
              </a:spcAft>
              <a:buClr>
                <a:srgbClr val="292929"/>
              </a:buClr>
            </a:pPr>
            <a:r>
              <a:rPr lang="zh-CN" altLang="en-US" sz="2800" noProof="1" smtClean="0">
                <a:solidFill>
                  <a:srgbClr val="333333"/>
                </a:solidFill>
                <a:latin typeface="微软雅黑" panose="020B0503020204020204" pitchFamily="34" charset="-122"/>
                <a:ea typeface="微软雅黑" panose="020B0503020204020204" pitchFamily="34" charset="-122"/>
              </a:rPr>
              <a:t>（五）项目执行</a:t>
            </a:r>
            <a:endParaRPr lang="en-US" altLang="zh-CN" sz="1400" noProof="1">
              <a:solidFill>
                <a:srgbClr val="333333"/>
              </a:solidFill>
              <a:latin typeface="微软雅黑" panose="020B0503020204020204" pitchFamily="34" charset="-122"/>
              <a:ea typeface="微软雅黑" panose="020B0503020204020204" pitchFamily="34" charset="-122"/>
            </a:endParaRPr>
          </a:p>
        </p:txBody>
      </p:sp>
      <p:sp>
        <p:nvSpPr>
          <p:cNvPr id="57" name="椭圆 56"/>
          <p:cNvSpPr/>
          <p:nvPr/>
        </p:nvSpPr>
        <p:spPr>
          <a:xfrm>
            <a:off x="7221095" y="1495226"/>
            <a:ext cx="429028" cy="429028"/>
          </a:xfrm>
          <a:prstGeom prst="ellipse">
            <a:avLst/>
          </a:prstGeom>
          <a:gradFill flip="none" rotWithShape="1">
            <a:gsLst>
              <a:gs pos="0">
                <a:srgbClr val="F14124">
                  <a:shade val="30000"/>
                  <a:satMod val="115000"/>
                </a:srgbClr>
              </a:gs>
              <a:gs pos="50000">
                <a:srgbClr val="F14124">
                  <a:shade val="67500"/>
                  <a:satMod val="115000"/>
                </a:srgbClr>
              </a:gs>
              <a:gs pos="100000">
                <a:srgbClr val="F14124">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7760710" y="1361109"/>
            <a:ext cx="4431290" cy="609398"/>
          </a:xfrm>
          <a:prstGeom prst="rect">
            <a:avLst/>
          </a:prstGeom>
          <a:noFill/>
        </p:spPr>
        <p:txBody>
          <a:bodyPr wrap="square" rtlCol="0">
            <a:spAutoFit/>
          </a:bodyPr>
          <a:lstStyle/>
          <a:p>
            <a:pPr>
              <a:lnSpc>
                <a:spcPct val="120000"/>
              </a:lnSpc>
              <a:spcAft>
                <a:spcPct val="40000"/>
              </a:spcAft>
              <a:buClr>
                <a:srgbClr val="292929"/>
              </a:buClr>
            </a:pPr>
            <a:r>
              <a:rPr lang="zh-CN" altLang="en-US" sz="2800" noProof="1" smtClean="0">
                <a:solidFill>
                  <a:srgbClr val="333333"/>
                </a:solidFill>
                <a:latin typeface="微软雅黑" panose="020B0503020204020204" pitchFamily="34" charset="-122"/>
                <a:ea typeface="微软雅黑" panose="020B0503020204020204" pitchFamily="34" charset="-122"/>
              </a:rPr>
              <a:t>（六）项目移交</a:t>
            </a:r>
            <a:endParaRPr lang="en-US" altLang="zh-CN" sz="1400" noProof="1">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right)">
                                      <p:cBhvr>
                                        <p:cTn id="14" dur="500"/>
                                        <p:tgtEl>
                                          <p:spTgt spid="3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500"/>
                                        <p:tgtEl>
                                          <p:spTgt spid="4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righ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500"/>
                                        <p:tgtEl>
                                          <p:spTgt spid="4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down)">
                                      <p:cBhvr>
                                        <p:cTn id="35" dur="500"/>
                                        <p:tgtEl>
                                          <p:spTgt spid="46"/>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right)">
                                      <p:cBhvr>
                                        <p:cTn id="38" dur="500"/>
                                        <p:tgtEl>
                                          <p:spTgt spid="4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fltVal val="0"/>
                                          </p:val>
                                        </p:tav>
                                        <p:tav tm="100000">
                                          <p:val>
                                            <p:strVal val="#ppt_h"/>
                                          </p:val>
                                        </p:tav>
                                      </p:tavLst>
                                    </p:anim>
                                    <p:animEffect transition="in" filter="fade">
                                      <p:cBhvr>
                                        <p:cTn id="43" dur="500"/>
                                        <p:tgtEl>
                                          <p:spTgt spid="4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Effect transition="in" filter="fade">
                                      <p:cBhvr>
                                        <p:cTn id="58" dur="500"/>
                                        <p:tgtEl>
                                          <p:spTgt spid="4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p:cTn id="66" dur="500" fill="hold"/>
                                        <p:tgtEl>
                                          <p:spTgt spid="57"/>
                                        </p:tgtEl>
                                        <p:attrNameLst>
                                          <p:attrName>ppt_w</p:attrName>
                                        </p:attrNameLst>
                                      </p:cBhvr>
                                      <p:tavLst>
                                        <p:tav tm="0">
                                          <p:val>
                                            <p:fltVal val="0"/>
                                          </p:val>
                                        </p:tav>
                                        <p:tav tm="100000">
                                          <p:val>
                                            <p:strVal val="#ppt_w"/>
                                          </p:val>
                                        </p:tav>
                                      </p:tavLst>
                                    </p:anim>
                                    <p:anim calcmode="lin" valueType="num">
                                      <p:cBhvr>
                                        <p:cTn id="67" dur="500" fill="hold"/>
                                        <p:tgtEl>
                                          <p:spTgt spid="57"/>
                                        </p:tgtEl>
                                        <p:attrNameLst>
                                          <p:attrName>ppt_h</p:attrName>
                                        </p:attrNameLst>
                                      </p:cBhvr>
                                      <p:tavLst>
                                        <p:tav tm="0">
                                          <p:val>
                                            <p:fltVal val="0"/>
                                          </p:val>
                                        </p:tav>
                                        <p:tav tm="100000">
                                          <p:val>
                                            <p:strVal val="#ppt_h"/>
                                          </p:val>
                                        </p:tav>
                                      </p:tavLst>
                                    </p:anim>
                                    <p:animEffect transition="in" filter="fade">
                                      <p:cBhvr>
                                        <p:cTn id="68" dur="500"/>
                                        <p:tgtEl>
                                          <p:spTgt spid="57"/>
                                        </p:tgtEl>
                                      </p:cBhvr>
                                    </p:animEffect>
                                  </p:childTnLst>
                                </p:cTn>
                              </p:par>
                              <p:par>
                                <p:cTn id="69" presetID="2" presetClass="entr" presetSubtype="8" decel="10000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0-#ppt_w/2"/>
                                          </p:val>
                                        </p:tav>
                                        <p:tav tm="100000">
                                          <p:val>
                                            <p:strVal val="#ppt_x"/>
                                          </p:val>
                                        </p:tav>
                                      </p:tavLst>
                                    </p:anim>
                                    <p:anim calcmode="lin" valueType="num">
                                      <p:cBhvr additive="base">
                                        <p:cTn id="72" dur="500" fill="hold"/>
                                        <p:tgtEl>
                                          <p:spTgt spid="52"/>
                                        </p:tgtEl>
                                        <p:attrNameLst>
                                          <p:attrName>ppt_y</p:attrName>
                                        </p:attrNameLst>
                                      </p:cBhvr>
                                      <p:tavLst>
                                        <p:tav tm="0">
                                          <p:val>
                                            <p:strVal val="#ppt_y"/>
                                          </p:val>
                                        </p:tav>
                                        <p:tav tm="100000">
                                          <p:val>
                                            <p:strVal val="#ppt_y"/>
                                          </p:val>
                                        </p:tav>
                                      </p:tavLst>
                                    </p:anim>
                                  </p:childTnLst>
                                </p:cTn>
                              </p:par>
                              <p:par>
                                <p:cTn id="73" presetID="2" presetClass="entr" presetSubtype="8" decel="10000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0-#ppt_w/2"/>
                                          </p:val>
                                        </p:tav>
                                        <p:tav tm="100000">
                                          <p:val>
                                            <p:strVal val="#ppt_x"/>
                                          </p:val>
                                        </p:tav>
                                      </p:tavLst>
                                    </p:anim>
                                    <p:anim calcmode="lin" valueType="num">
                                      <p:cBhvr additive="base">
                                        <p:cTn id="76" dur="500" fill="hold"/>
                                        <p:tgtEl>
                                          <p:spTgt spid="53"/>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additive="base">
                                        <p:cTn id="79" dur="500" fill="hold"/>
                                        <p:tgtEl>
                                          <p:spTgt spid="54"/>
                                        </p:tgtEl>
                                        <p:attrNameLst>
                                          <p:attrName>ppt_x</p:attrName>
                                        </p:attrNameLst>
                                      </p:cBhvr>
                                      <p:tavLst>
                                        <p:tav tm="0">
                                          <p:val>
                                            <p:strVal val="1+#ppt_w/2"/>
                                          </p:val>
                                        </p:tav>
                                        <p:tav tm="100000">
                                          <p:val>
                                            <p:strVal val="#ppt_x"/>
                                          </p:val>
                                        </p:tav>
                                      </p:tavLst>
                                    </p:anim>
                                    <p:anim calcmode="lin" valueType="num">
                                      <p:cBhvr additive="base">
                                        <p:cTn id="80" dur="500" fill="hold"/>
                                        <p:tgtEl>
                                          <p:spTgt spid="54"/>
                                        </p:tgtEl>
                                        <p:attrNameLst>
                                          <p:attrName>ppt_y</p:attrName>
                                        </p:attrNameLst>
                                      </p:cBhvr>
                                      <p:tavLst>
                                        <p:tav tm="0">
                                          <p:val>
                                            <p:strVal val="#ppt_y"/>
                                          </p:val>
                                        </p:tav>
                                        <p:tav tm="100000">
                                          <p:val>
                                            <p:strVal val="#ppt_y"/>
                                          </p:val>
                                        </p:tav>
                                      </p:tavLst>
                                    </p:anim>
                                  </p:childTnLst>
                                </p:cTn>
                              </p:par>
                              <p:par>
                                <p:cTn id="81" presetID="2" presetClass="entr" presetSubtype="2" decel="10000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1+#ppt_w/2"/>
                                          </p:val>
                                        </p:tav>
                                        <p:tav tm="100000">
                                          <p:val>
                                            <p:strVal val="#ppt_x"/>
                                          </p:val>
                                        </p:tav>
                                      </p:tavLst>
                                    </p:anim>
                                    <p:anim calcmode="lin" valueType="num">
                                      <p:cBhvr additive="base">
                                        <p:cTn id="84" dur="500" fill="hold"/>
                                        <p:tgtEl>
                                          <p:spTgt spid="55"/>
                                        </p:tgtEl>
                                        <p:attrNameLst>
                                          <p:attrName>ppt_y</p:attrName>
                                        </p:attrNameLst>
                                      </p:cBhvr>
                                      <p:tavLst>
                                        <p:tav tm="0">
                                          <p:val>
                                            <p:strVal val="#ppt_y"/>
                                          </p:val>
                                        </p:tav>
                                        <p:tav tm="100000">
                                          <p:val>
                                            <p:strVal val="#ppt_y"/>
                                          </p:val>
                                        </p:tav>
                                      </p:tavLst>
                                    </p:anim>
                                  </p:childTnLst>
                                </p:cTn>
                              </p:par>
                              <p:par>
                                <p:cTn id="85" presetID="2" presetClass="entr" presetSubtype="8" decel="100000" fill="hold" grpId="0" nodeType="with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additive="base">
                                        <p:cTn id="87" dur="500" fill="hold"/>
                                        <p:tgtEl>
                                          <p:spTgt spid="56"/>
                                        </p:tgtEl>
                                        <p:attrNameLst>
                                          <p:attrName>ppt_x</p:attrName>
                                        </p:attrNameLst>
                                      </p:cBhvr>
                                      <p:tavLst>
                                        <p:tav tm="0">
                                          <p:val>
                                            <p:strVal val="0-#ppt_w/2"/>
                                          </p:val>
                                        </p:tav>
                                        <p:tav tm="100000">
                                          <p:val>
                                            <p:strVal val="#ppt_x"/>
                                          </p:val>
                                        </p:tav>
                                      </p:tavLst>
                                    </p:anim>
                                    <p:anim calcmode="lin" valueType="num">
                                      <p:cBhvr additive="base">
                                        <p:cTn id="88" dur="500" fill="hold"/>
                                        <p:tgtEl>
                                          <p:spTgt spid="56"/>
                                        </p:tgtEl>
                                        <p:attrNameLst>
                                          <p:attrName>ppt_y</p:attrName>
                                        </p:attrNameLst>
                                      </p:cBhvr>
                                      <p:tavLst>
                                        <p:tav tm="0">
                                          <p:val>
                                            <p:strVal val="#ppt_y"/>
                                          </p:val>
                                        </p:tav>
                                        <p:tav tm="100000">
                                          <p:val>
                                            <p:strVal val="#ppt_y"/>
                                          </p:val>
                                        </p:tav>
                                      </p:tavLst>
                                    </p:anim>
                                  </p:childTnLst>
                                </p:cTn>
                              </p:par>
                              <p:par>
                                <p:cTn id="89" presetID="2" presetClass="entr" presetSubtype="8" decel="10000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0-#ppt_w/2"/>
                                          </p:val>
                                        </p:tav>
                                        <p:tav tm="100000">
                                          <p:val>
                                            <p:strVal val="#ppt_x"/>
                                          </p:val>
                                        </p:tav>
                                      </p:tavLst>
                                    </p:anim>
                                    <p:anim calcmode="lin" valueType="num">
                                      <p:cBhvr additive="base">
                                        <p:cTn id="9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7"/>
          <p:cNvSpPr>
            <a:spLocks noChangeArrowheads="1"/>
          </p:cNvSpPr>
          <p:nvPr/>
        </p:nvSpPr>
        <p:spPr bwMode="auto">
          <a:xfrm>
            <a:off x="10584" y="-10583"/>
            <a:ext cx="2506133" cy="6858001"/>
          </a:xfrm>
          <a:prstGeom prst="rect">
            <a:avLst/>
          </a:pr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0"/>
          <p:cNvSpPr>
            <a:spLocks noChangeArrowheads="1"/>
          </p:cNvSpPr>
          <p:nvPr/>
        </p:nvSpPr>
        <p:spPr bwMode="auto">
          <a:xfrm>
            <a:off x="5147733" y="5334000"/>
            <a:ext cx="821267" cy="1109133"/>
          </a:xfrm>
          <a:custGeom>
            <a:avLst/>
            <a:gdLst>
              <a:gd name="T0" fmla="*/ 0 w 577850"/>
              <a:gd name="T1" fmla="*/ 0 h 736600"/>
              <a:gd name="T2" fmla="*/ 361950 w 577850"/>
              <a:gd name="T3" fmla="*/ 736600 h 736600"/>
              <a:gd name="T4" fmla="*/ 577850 w 577850"/>
              <a:gd name="T5" fmla="*/ 476250 h 736600"/>
              <a:gd name="T6" fmla="*/ 0 w 577850"/>
              <a:gd name="T7" fmla="*/ 0 h 736600"/>
              <a:gd name="T8" fmla="*/ 0 60000 65536"/>
              <a:gd name="T9" fmla="*/ 0 60000 65536"/>
              <a:gd name="T10" fmla="*/ 0 60000 65536"/>
              <a:gd name="T11" fmla="*/ 0 60000 65536"/>
              <a:gd name="T12" fmla="*/ 0 w 577850"/>
              <a:gd name="T13" fmla="*/ 0 h 736600"/>
              <a:gd name="T14" fmla="*/ 577850 w 577850"/>
              <a:gd name="T15" fmla="*/ 736600 h 736600"/>
            </a:gdLst>
            <a:ahLst/>
            <a:cxnLst>
              <a:cxn ang="T8">
                <a:pos x="T0" y="T1"/>
              </a:cxn>
              <a:cxn ang="T9">
                <a:pos x="T2" y="T3"/>
              </a:cxn>
              <a:cxn ang="T10">
                <a:pos x="T4" y="T5"/>
              </a:cxn>
              <a:cxn ang="T11">
                <a:pos x="T6" y="T7"/>
              </a:cxn>
            </a:cxnLst>
            <a:rect l="T12" t="T13" r="T14" b="T15"/>
            <a:pathLst>
              <a:path w="577850" h="736600">
                <a:moveTo>
                  <a:pt x="0" y="0"/>
                </a:moveTo>
                <a:lnTo>
                  <a:pt x="361950" y="736600"/>
                </a:lnTo>
                <a:lnTo>
                  <a:pt x="577850" y="476250"/>
                </a:lnTo>
                <a:lnTo>
                  <a:pt x="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6"/>
          <p:cNvSpPr>
            <a:spLocks noChangeArrowheads="1"/>
          </p:cNvSpPr>
          <p:nvPr/>
        </p:nvSpPr>
        <p:spPr bwMode="auto">
          <a:xfrm>
            <a:off x="5613400" y="5994400"/>
            <a:ext cx="795867" cy="448733"/>
          </a:xfrm>
          <a:custGeom>
            <a:avLst/>
            <a:gdLst>
              <a:gd name="T0" fmla="*/ 0 w 495300"/>
              <a:gd name="T1" fmla="*/ 266700 h 266700"/>
              <a:gd name="T2" fmla="*/ 495300 w 495300"/>
              <a:gd name="T3" fmla="*/ 266700 h 266700"/>
              <a:gd name="T4" fmla="*/ 177800 w 495300"/>
              <a:gd name="T5" fmla="*/ 0 h 266700"/>
              <a:gd name="T6" fmla="*/ 0 w 495300"/>
              <a:gd name="T7" fmla="*/ 266700 h 266700"/>
              <a:gd name="T8" fmla="*/ 0 60000 65536"/>
              <a:gd name="T9" fmla="*/ 0 60000 65536"/>
              <a:gd name="T10" fmla="*/ 0 60000 65536"/>
              <a:gd name="T11" fmla="*/ 0 60000 65536"/>
              <a:gd name="T12" fmla="*/ 0 w 495300"/>
              <a:gd name="T13" fmla="*/ 0 h 266700"/>
              <a:gd name="T14" fmla="*/ 495300 w 495300"/>
              <a:gd name="T15" fmla="*/ 266700 h 266700"/>
            </a:gdLst>
            <a:ahLst/>
            <a:cxnLst>
              <a:cxn ang="T8">
                <a:pos x="T0" y="T1"/>
              </a:cxn>
              <a:cxn ang="T9">
                <a:pos x="T2" y="T3"/>
              </a:cxn>
              <a:cxn ang="T10">
                <a:pos x="T4" y="T5"/>
              </a:cxn>
              <a:cxn ang="T11">
                <a:pos x="T6" y="T7"/>
              </a:cxn>
            </a:cxnLst>
            <a:rect l="T12" t="T13" r="T14" b="T15"/>
            <a:pathLst>
              <a:path w="495300" h="266700">
                <a:moveTo>
                  <a:pt x="0" y="266700"/>
                </a:moveTo>
                <a:lnTo>
                  <a:pt x="495300" y="266700"/>
                </a:lnTo>
                <a:lnTo>
                  <a:pt x="177800" y="0"/>
                </a:lnTo>
                <a:lnTo>
                  <a:pt x="0" y="266700"/>
                </a:lnTo>
                <a:close/>
              </a:path>
            </a:pathLst>
          </a:custGeom>
          <a:solidFill>
            <a:srgbClr val="5D0B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18"/>
          <p:cNvSpPr>
            <a:spLocks noChangeArrowheads="1"/>
          </p:cNvSpPr>
          <p:nvPr/>
        </p:nvSpPr>
        <p:spPr bwMode="auto">
          <a:xfrm>
            <a:off x="4123267" y="-135467"/>
            <a:ext cx="651933" cy="1845733"/>
          </a:xfrm>
          <a:custGeom>
            <a:avLst/>
            <a:gdLst>
              <a:gd name="T0" fmla="*/ 0 w 457200"/>
              <a:gd name="T1" fmla="*/ 0 h 1358900"/>
              <a:gd name="T2" fmla="*/ 457200 w 457200"/>
              <a:gd name="T3" fmla="*/ 1358900 h 1358900"/>
              <a:gd name="T4" fmla="*/ 127000 w 457200"/>
              <a:gd name="T5" fmla="*/ 1181100 h 1358900"/>
              <a:gd name="T6" fmla="*/ 0 w 457200"/>
              <a:gd name="T7" fmla="*/ 0 h 1358900"/>
              <a:gd name="T8" fmla="*/ 0 60000 65536"/>
              <a:gd name="T9" fmla="*/ 0 60000 65536"/>
              <a:gd name="T10" fmla="*/ 0 60000 65536"/>
              <a:gd name="T11" fmla="*/ 0 60000 65536"/>
              <a:gd name="T12" fmla="*/ 0 w 457200"/>
              <a:gd name="T13" fmla="*/ 0 h 1358900"/>
              <a:gd name="T14" fmla="*/ 457200 w 457200"/>
              <a:gd name="T15" fmla="*/ 1358900 h 1358900"/>
            </a:gdLst>
            <a:ahLst/>
            <a:cxnLst>
              <a:cxn ang="T8">
                <a:pos x="T0" y="T1"/>
              </a:cxn>
              <a:cxn ang="T9">
                <a:pos x="T2" y="T3"/>
              </a:cxn>
              <a:cxn ang="T10">
                <a:pos x="T4" y="T5"/>
              </a:cxn>
              <a:cxn ang="T11">
                <a:pos x="T6" y="T7"/>
              </a:cxn>
            </a:cxnLst>
            <a:rect l="T12" t="T13" r="T14" b="T15"/>
            <a:pathLst>
              <a:path w="457200" h="1358900">
                <a:moveTo>
                  <a:pt x="0" y="0"/>
                </a:moveTo>
                <a:lnTo>
                  <a:pt x="457200" y="1358900"/>
                </a:lnTo>
                <a:lnTo>
                  <a:pt x="127000" y="1181100"/>
                </a:lnTo>
                <a:lnTo>
                  <a:pt x="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rot="303070">
            <a:off x="5905500" y="6400801"/>
            <a:ext cx="696384" cy="486833"/>
          </a:xfrm>
          <a:custGeom>
            <a:avLst/>
            <a:gdLst>
              <a:gd name="T0" fmla="*/ 311150 w 476250"/>
              <a:gd name="T1" fmla="*/ 0 h 311150"/>
              <a:gd name="T2" fmla="*/ 476250 w 476250"/>
              <a:gd name="T3" fmla="*/ 273050 h 311150"/>
              <a:gd name="T4" fmla="*/ 0 w 476250"/>
              <a:gd name="T5" fmla="*/ 311150 h 311150"/>
              <a:gd name="T6" fmla="*/ 311150 w 476250"/>
              <a:gd name="T7" fmla="*/ 0 h 311150"/>
              <a:gd name="T8" fmla="*/ 0 60000 65536"/>
              <a:gd name="T9" fmla="*/ 0 60000 65536"/>
              <a:gd name="T10" fmla="*/ 0 60000 65536"/>
              <a:gd name="T11" fmla="*/ 0 60000 65536"/>
              <a:gd name="T12" fmla="*/ 0 w 476250"/>
              <a:gd name="T13" fmla="*/ 0 h 311150"/>
              <a:gd name="T14" fmla="*/ 476250 w 476250"/>
              <a:gd name="T15" fmla="*/ 311150 h 311150"/>
            </a:gdLst>
            <a:ahLst/>
            <a:cxnLst>
              <a:cxn ang="T8">
                <a:pos x="T0" y="T1"/>
              </a:cxn>
              <a:cxn ang="T9">
                <a:pos x="T2" y="T3"/>
              </a:cxn>
              <a:cxn ang="T10">
                <a:pos x="T4" y="T5"/>
              </a:cxn>
              <a:cxn ang="T11">
                <a:pos x="T6" y="T7"/>
              </a:cxn>
            </a:cxnLst>
            <a:rect l="T12" t="T13" r="T14" b="T15"/>
            <a:pathLst>
              <a:path w="476250" h="311150">
                <a:moveTo>
                  <a:pt x="311150" y="0"/>
                </a:moveTo>
                <a:lnTo>
                  <a:pt x="476250" y="273050"/>
                </a:lnTo>
                <a:lnTo>
                  <a:pt x="0" y="311150"/>
                </a:lnTo>
                <a:lnTo>
                  <a:pt x="311150" y="0"/>
                </a:lnTo>
                <a:close/>
              </a:path>
            </a:pathLst>
          </a:custGeom>
          <a:solidFill>
            <a:srgbClr val="A21F2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37"/>
          <p:cNvSpPr>
            <a:spLocks noChangeArrowheads="1"/>
          </p:cNvSpPr>
          <p:nvPr/>
        </p:nvSpPr>
        <p:spPr bwMode="auto">
          <a:xfrm>
            <a:off x="5181600" y="5410200"/>
            <a:ext cx="999067" cy="508000"/>
          </a:xfrm>
          <a:custGeom>
            <a:avLst/>
            <a:gdLst>
              <a:gd name="T0" fmla="*/ 0 w 673100"/>
              <a:gd name="T1" fmla="*/ 6350 h 349250"/>
              <a:gd name="T2" fmla="*/ 673100 w 673100"/>
              <a:gd name="T3" fmla="*/ 349250 h 349250"/>
              <a:gd name="T4" fmla="*/ 520700 w 673100"/>
              <a:gd name="T5" fmla="*/ 0 h 349250"/>
              <a:gd name="T6" fmla="*/ 0 w 673100"/>
              <a:gd name="T7" fmla="*/ 6350 h 349250"/>
              <a:gd name="T8" fmla="*/ 0 60000 65536"/>
              <a:gd name="T9" fmla="*/ 0 60000 65536"/>
              <a:gd name="T10" fmla="*/ 0 60000 65536"/>
              <a:gd name="T11" fmla="*/ 0 60000 65536"/>
              <a:gd name="T12" fmla="*/ 0 w 673100"/>
              <a:gd name="T13" fmla="*/ 0 h 349250"/>
              <a:gd name="T14" fmla="*/ 673100 w 673100"/>
              <a:gd name="T15" fmla="*/ 349250 h 349250"/>
            </a:gdLst>
            <a:ahLst/>
            <a:cxnLst>
              <a:cxn ang="T8">
                <a:pos x="T0" y="T1"/>
              </a:cxn>
              <a:cxn ang="T9">
                <a:pos x="T2" y="T3"/>
              </a:cxn>
              <a:cxn ang="T10">
                <a:pos x="T4" y="T5"/>
              </a:cxn>
              <a:cxn ang="T11">
                <a:pos x="T6" y="T7"/>
              </a:cxn>
            </a:cxnLst>
            <a:rect l="T12" t="T13" r="T14" b="T15"/>
            <a:pathLst>
              <a:path w="673100" h="349250">
                <a:moveTo>
                  <a:pt x="0" y="6350"/>
                </a:moveTo>
                <a:lnTo>
                  <a:pt x="673100" y="349250"/>
                </a:lnTo>
                <a:lnTo>
                  <a:pt x="520700" y="0"/>
                </a:lnTo>
                <a:lnTo>
                  <a:pt x="0" y="635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4"/>
          <p:cNvSpPr>
            <a:spLocks noChangeArrowheads="1"/>
          </p:cNvSpPr>
          <p:nvPr/>
        </p:nvSpPr>
        <p:spPr bwMode="auto">
          <a:xfrm>
            <a:off x="4351867" y="6561667"/>
            <a:ext cx="1583267" cy="296333"/>
          </a:xfrm>
          <a:custGeom>
            <a:avLst/>
            <a:gdLst>
              <a:gd name="T0" fmla="*/ 0 w 1136650"/>
              <a:gd name="T1" fmla="*/ 0 h 222250"/>
              <a:gd name="T2" fmla="*/ 101600 w 1136650"/>
              <a:gd name="T3" fmla="*/ 222250 h 222250"/>
              <a:gd name="T4" fmla="*/ 1136650 w 1136650"/>
              <a:gd name="T5" fmla="*/ 222250 h 222250"/>
              <a:gd name="T6" fmla="*/ 0 w 1136650"/>
              <a:gd name="T7" fmla="*/ 0 h 222250"/>
              <a:gd name="T8" fmla="*/ 0 60000 65536"/>
              <a:gd name="T9" fmla="*/ 0 60000 65536"/>
              <a:gd name="T10" fmla="*/ 0 60000 65536"/>
              <a:gd name="T11" fmla="*/ 0 60000 65536"/>
              <a:gd name="T12" fmla="*/ 0 w 1136650"/>
              <a:gd name="T13" fmla="*/ 0 h 222250"/>
              <a:gd name="T14" fmla="*/ 1136650 w 1136650"/>
              <a:gd name="T15" fmla="*/ 222250 h 222250"/>
            </a:gdLst>
            <a:ahLst/>
            <a:cxnLst>
              <a:cxn ang="T8">
                <a:pos x="T0" y="T1"/>
              </a:cxn>
              <a:cxn ang="T9">
                <a:pos x="T2" y="T3"/>
              </a:cxn>
              <a:cxn ang="T10">
                <a:pos x="T4" y="T5"/>
              </a:cxn>
              <a:cxn ang="T11">
                <a:pos x="T6" y="T7"/>
              </a:cxn>
            </a:cxnLst>
            <a:rect l="T12" t="T13" r="T14" b="T15"/>
            <a:pathLst>
              <a:path w="1136650" h="222250">
                <a:moveTo>
                  <a:pt x="0" y="0"/>
                </a:moveTo>
                <a:lnTo>
                  <a:pt x="101600" y="222250"/>
                </a:lnTo>
                <a:lnTo>
                  <a:pt x="1136650" y="222250"/>
                </a:lnTo>
                <a:lnTo>
                  <a:pt x="0" y="0"/>
                </a:lnTo>
                <a:close/>
              </a:path>
            </a:pathLst>
          </a:custGeom>
          <a:solidFill>
            <a:srgbClr val="E941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38"/>
          <p:cNvSpPr>
            <a:spLocks noChangeArrowheads="1"/>
          </p:cNvSpPr>
          <p:nvPr/>
        </p:nvSpPr>
        <p:spPr bwMode="auto">
          <a:xfrm>
            <a:off x="4402667" y="6062133"/>
            <a:ext cx="1312333" cy="533400"/>
          </a:xfrm>
          <a:custGeom>
            <a:avLst/>
            <a:gdLst>
              <a:gd name="T0" fmla="*/ 298450 w 984250"/>
              <a:gd name="T1" fmla="*/ 0 h 374650"/>
              <a:gd name="T2" fmla="*/ 0 w 984250"/>
              <a:gd name="T3" fmla="*/ 374650 h 374650"/>
              <a:gd name="T4" fmla="*/ 984250 w 984250"/>
              <a:gd name="T5" fmla="*/ 266700 h 374650"/>
              <a:gd name="T6" fmla="*/ 298450 w 984250"/>
              <a:gd name="T7" fmla="*/ 0 h 374650"/>
              <a:gd name="T8" fmla="*/ 0 60000 65536"/>
              <a:gd name="T9" fmla="*/ 0 60000 65536"/>
              <a:gd name="T10" fmla="*/ 0 60000 65536"/>
              <a:gd name="T11" fmla="*/ 0 60000 65536"/>
              <a:gd name="T12" fmla="*/ 0 w 984250"/>
              <a:gd name="T13" fmla="*/ 0 h 374650"/>
              <a:gd name="T14" fmla="*/ 984250 w 984250"/>
              <a:gd name="T15" fmla="*/ 374650 h 374650"/>
            </a:gdLst>
            <a:ahLst/>
            <a:cxnLst>
              <a:cxn ang="T8">
                <a:pos x="T0" y="T1"/>
              </a:cxn>
              <a:cxn ang="T9">
                <a:pos x="T2" y="T3"/>
              </a:cxn>
              <a:cxn ang="T10">
                <a:pos x="T4" y="T5"/>
              </a:cxn>
              <a:cxn ang="T11">
                <a:pos x="T6" y="T7"/>
              </a:cxn>
            </a:cxnLst>
            <a:rect l="T12" t="T13" r="T14" b="T15"/>
            <a:pathLst>
              <a:path w="984250" h="374650">
                <a:moveTo>
                  <a:pt x="298450" y="0"/>
                </a:moveTo>
                <a:lnTo>
                  <a:pt x="0" y="374650"/>
                </a:lnTo>
                <a:lnTo>
                  <a:pt x="984250" y="266700"/>
                </a:lnTo>
                <a:lnTo>
                  <a:pt x="298450" y="0"/>
                </a:lnTo>
                <a:close/>
              </a:path>
            </a:pathLst>
          </a:custGeom>
          <a:solidFill>
            <a:srgbClr val="E7274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27"/>
          <p:cNvSpPr>
            <a:spLocks noChangeArrowheads="1"/>
          </p:cNvSpPr>
          <p:nvPr/>
        </p:nvSpPr>
        <p:spPr bwMode="auto">
          <a:xfrm>
            <a:off x="4080934" y="2971800"/>
            <a:ext cx="905933" cy="685800"/>
          </a:xfrm>
          <a:custGeom>
            <a:avLst/>
            <a:gdLst>
              <a:gd name="T0" fmla="*/ 0 w 622300"/>
              <a:gd name="T1" fmla="*/ 0 h 457200"/>
              <a:gd name="T2" fmla="*/ 412750 w 622300"/>
              <a:gd name="T3" fmla="*/ 76200 h 457200"/>
              <a:gd name="T4" fmla="*/ 622300 w 622300"/>
              <a:gd name="T5" fmla="*/ 457200 h 457200"/>
              <a:gd name="T6" fmla="*/ 0 w 622300"/>
              <a:gd name="T7" fmla="*/ 0 h 457200"/>
              <a:gd name="T8" fmla="*/ 0 60000 65536"/>
              <a:gd name="T9" fmla="*/ 0 60000 65536"/>
              <a:gd name="T10" fmla="*/ 0 60000 65536"/>
              <a:gd name="T11" fmla="*/ 0 60000 65536"/>
              <a:gd name="T12" fmla="*/ 0 w 622300"/>
              <a:gd name="T13" fmla="*/ 0 h 457200"/>
              <a:gd name="T14" fmla="*/ 622300 w 622300"/>
              <a:gd name="T15" fmla="*/ 457200 h 457200"/>
            </a:gdLst>
            <a:ahLst/>
            <a:cxnLst>
              <a:cxn ang="T8">
                <a:pos x="T0" y="T1"/>
              </a:cxn>
              <a:cxn ang="T9">
                <a:pos x="T2" y="T3"/>
              </a:cxn>
              <a:cxn ang="T10">
                <a:pos x="T4" y="T5"/>
              </a:cxn>
              <a:cxn ang="T11">
                <a:pos x="T6" y="T7"/>
              </a:cxn>
            </a:cxnLst>
            <a:rect l="T12" t="T13" r="T14" b="T15"/>
            <a:pathLst>
              <a:path w="622300" h="457200">
                <a:moveTo>
                  <a:pt x="0" y="0"/>
                </a:moveTo>
                <a:lnTo>
                  <a:pt x="412750" y="76200"/>
                </a:lnTo>
                <a:lnTo>
                  <a:pt x="622300" y="457200"/>
                </a:lnTo>
                <a:lnTo>
                  <a:pt x="0" y="0"/>
                </a:lnTo>
                <a:close/>
              </a:path>
            </a:pathLst>
          </a:custGeom>
          <a:solidFill>
            <a:srgbClr val="4DC5C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3"/>
          <p:cNvSpPr>
            <a:spLocks noChangeArrowheads="1"/>
          </p:cNvSpPr>
          <p:nvPr/>
        </p:nvSpPr>
        <p:spPr bwMode="auto">
          <a:xfrm>
            <a:off x="4089400" y="1989667"/>
            <a:ext cx="821267" cy="999067"/>
          </a:xfrm>
          <a:custGeom>
            <a:avLst/>
            <a:gdLst>
              <a:gd name="T0" fmla="*/ 25400 w 590550"/>
              <a:gd name="T1" fmla="*/ 0 h 704850"/>
              <a:gd name="T2" fmla="*/ 590550 w 590550"/>
              <a:gd name="T3" fmla="*/ 76200 h 704850"/>
              <a:gd name="T4" fmla="*/ 0 w 590550"/>
              <a:gd name="T5" fmla="*/ 704850 h 704850"/>
              <a:gd name="T6" fmla="*/ 25400 w 590550"/>
              <a:gd name="T7" fmla="*/ 0 h 704850"/>
              <a:gd name="T8" fmla="*/ 0 60000 65536"/>
              <a:gd name="T9" fmla="*/ 0 60000 65536"/>
              <a:gd name="T10" fmla="*/ 0 60000 65536"/>
              <a:gd name="T11" fmla="*/ 0 60000 65536"/>
              <a:gd name="T12" fmla="*/ 0 w 590550"/>
              <a:gd name="T13" fmla="*/ 0 h 704850"/>
              <a:gd name="T14" fmla="*/ 590550 w 590550"/>
              <a:gd name="T15" fmla="*/ 704850 h 704850"/>
            </a:gdLst>
            <a:ahLst/>
            <a:cxnLst>
              <a:cxn ang="T8">
                <a:pos x="T0" y="T1"/>
              </a:cxn>
              <a:cxn ang="T9">
                <a:pos x="T2" y="T3"/>
              </a:cxn>
              <a:cxn ang="T10">
                <a:pos x="T4" y="T5"/>
              </a:cxn>
              <a:cxn ang="T11">
                <a:pos x="T6" y="T7"/>
              </a:cxn>
            </a:cxnLst>
            <a:rect l="T12" t="T13" r="T14" b="T15"/>
            <a:pathLst>
              <a:path w="590550" h="704850">
                <a:moveTo>
                  <a:pt x="25400" y="0"/>
                </a:moveTo>
                <a:lnTo>
                  <a:pt x="590550" y="76200"/>
                </a:lnTo>
                <a:lnTo>
                  <a:pt x="0" y="704850"/>
                </a:lnTo>
                <a:lnTo>
                  <a:pt x="2540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22"/>
          <p:cNvSpPr>
            <a:spLocks noChangeArrowheads="1"/>
          </p:cNvSpPr>
          <p:nvPr/>
        </p:nvSpPr>
        <p:spPr bwMode="auto">
          <a:xfrm>
            <a:off x="4106333" y="1667933"/>
            <a:ext cx="787400" cy="440267"/>
          </a:xfrm>
          <a:custGeom>
            <a:avLst/>
            <a:gdLst>
              <a:gd name="T0" fmla="*/ 0 w 590550"/>
              <a:gd name="T1" fmla="*/ 279400 h 330200"/>
              <a:gd name="T2" fmla="*/ 482600 w 590550"/>
              <a:gd name="T3" fmla="*/ 0 h 330200"/>
              <a:gd name="T4" fmla="*/ 590550 w 590550"/>
              <a:gd name="T5" fmla="*/ 330200 h 330200"/>
              <a:gd name="T6" fmla="*/ 0 w 590550"/>
              <a:gd name="T7" fmla="*/ 279400 h 330200"/>
              <a:gd name="T8" fmla="*/ 0 60000 65536"/>
              <a:gd name="T9" fmla="*/ 0 60000 65536"/>
              <a:gd name="T10" fmla="*/ 0 60000 65536"/>
              <a:gd name="T11" fmla="*/ 0 60000 65536"/>
              <a:gd name="T12" fmla="*/ 0 w 590550"/>
              <a:gd name="T13" fmla="*/ 0 h 330200"/>
              <a:gd name="T14" fmla="*/ 590550 w 590550"/>
              <a:gd name="T15" fmla="*/ 330200 h 330200"/>
            </a:gdLst>
            <a:ahLst/>
            <a:cxnLst>
              <a:cxn ang="T8">
                <a:pos x="T0" y="T1"/>
              </a:cxn>
              <a:cxn ang="T9">
                <a:pos x="T2" y="T3"/>
              </a:cxn>
              <a:cxn ang="T10">
                <a:pos x="T4" y="T5"/>
              </a:cxn>
              <a:cxn ang="T11">
                <a:pos x="T6" y="T7"/>
              </a:cxn>
            </a:cxnLst>
            <a:rect l="T12" t="T13" r="T14" b="T15"/>
            <a:pathLst>
              <a:path w="590550" h="330200">
                <a:moveTo>
                  <a:pt x="0" y="279400"/>
                </a:moveTo>
                <a:lnTo>
                  <a:pt x="482600" y="0"/>
                </a:lnTo>
                <a:lnTo>
                  <a:pt x="590550" y="330200"/>
                </a:lnTo>
                <a:lnTo>
                  <a:pt x="0" y="27940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45"/>
          <p:cNvSpPr>
            <a:spLocks noChangeArrowheads="1"/>
          </p:cNvSpPr>
          <p:nvPr/>
        </p:nvSpPr>
        <p:spPr bwMode="auto">
          <a:xfrm>
            <a:off x="4334933" y="6570133"/>
            <a:ext cx="237067" cy="304800"/>
          </a:xfrm>
          <a:custGeom>
            <a:avLst/>
            <a:gdLst>
              <a:gd name="T0" fmla="*/ 50800 w 177800"/>
              <a:gd name="T1" fmla="*/ 0 h 228600"/>
              <a:gd name="T2" fmla="*/ 0 w 177800"/>
              <a:gd name="T3" fmla="*/ 228600 h 228600"/>
              <a:gd name="T4" fmla="*/ 177800 w 177800"/>
              <a:gd name="T5" fmla="*/ 228600 h 228600"/>
              <a:gd name="T6" fmla="*/ 50800 w 177800"/>
              <a:gd name="T7" fmla="*/ 0 h 228600"/>
              <a:gd name="T8" fmla="*/ 0 60000 65536"/>
              <a:gd name="T9" fmla="*/ 0 60000 65536"/>
              <a:gd name="T10" fmla="*/ 0 60000 65536"/>
              <a:gd name="T11" fmla="*/ 0 60000 65536"/>
              <a:gd name="T12" fmla="*/ 0 w 177800"/>
              <a:gd name="T13" fmla="*/ 0 h 228600"/>
              <a:gd name="T14" fmla="*/ 177800 w 177800"/>
              <a:gd name="T15" fmla="*/ 228600 h 228600"/>
            </a:gdLst>
            <a:ahLst/>
            <a:cxnLst>
              <a:cxn ang="T8">
                <a:pos x="T0" y="T1"/>
              </a:cxn>
              <a:cxn ang="T9">
                <a:pos x="T2" y="T3"/>
              </a:cxn>
              <a:cxn ang="T10">
                <a:pos x="T4" y="T5"/>
              </a:cxn>
              <a:cxn ang="T11">
                <a:pos x="T6" y="T7"/>
              </a:cxn>
            </a:cxnLst>
            <a:rect l="T12" t="T13" r="T14" b="T15"/>
            <a:pathLst>
              <a:path w="177800" h="228600">
                <a:moveTo>
                  <a:pt x="50800" y="0"/>
                </a:moveTo>
                <a:lnTo>
                  <a:pt x="0" y="228600"/>
                </a:lnTo>
                <a:lnTo>
                  <a:pt x="177800" y="228600"/>
                </a:lnTo>
                <a:lnTo>
                  <a:pt x="50800" y="0"/>
                </a:lnTo>
                <a:close/>
              </a:path>
            </a:pathLst>
          </a:custGeom>
          <a:solidFill>
            <a:srgbClr val="EB63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10"/>
          <p:cNvSpPr>
            <a:spLocks noChangeArrowheads="1"/>
          </p:cNvSpPr>
          <p:nvPr/>
        </p:nvSpPr>
        <p:spPr bwMode="auto">
          <a:xfrm>
            <a:off x="2808818" y="-59267"/>
            <a:ext cx="433916" cy="965200"/>
          </a:xfrm>
          <a:custGeom>
            <a:avLst/>
            <a:gdLst>
              <a:gd name="T0" fmla="*/ 20272 w 325072"/>
              <a:gd name="T1" fmla="*/ 0 h 723900"/>
              <a:gd name="T2" fmla="*/ 102822 w 325072"/>
              <a:gd name="T3" fmla="*/ 19050 h 723900"/>
              <a:gd name="T4" fmla="*/ 325072 w 325072"/>
              <a:gd name="T5" fmla="*/ 723900 h 723900"/>
              <a:gd name="T6" fmla="*/ 1222 w 325072"/>
              <a:gd name="T7" fmla="*/ 565150 h 723900"/>
              <a:gd name="T8" fmla="*/ 20272 w 325072"/>
              <a:gd name="T9" fmla="*/ 0 h 723900"/>
              <a:gd name="T10" fmla="*/ 0 60000 65536"/>
              <a:gd name="T11" fmla="*/ 0 60000 65536"/>
              <a:gd name="T12" fmla="*/ 0 60000 65536"/>
              <a:gd name="T13" fmla="*/ 0 60000 65536"/>
              <a:gd name="T14" fmla="*/ 0 60000 65536"/>
              <a:gd name="T15" fmla="*/ 0 w 325072"/>
              <a:gd name="T16" fmla="*/ 0 h 723900"/>
              <a:gd name="T17" fmla="*/ 325072 w 325072"/>
              <a:gd name="T18" fmla="*/ 723900 h 723900"/>
            </a:gdLst>
            <a:ahLst/>
            <a:cxnLst>
              <a:cxn ang="T10">
                <a:pos x="T0" y="T1"/>
              </a:cxn>
              <a:cxn ang="T11">
                <a:pos x="T2" y="T3"/>
              </a:cxn>
              <a:cxn ang="T12">
                <a:pos x="T4" y="T5"/>
              </a:cxn>
              <a:cxn ang="T13">
                <a:pos x="T6" y="T7"/>
              </a:cxn>
              <a:cxn ang="T14">
                <a:pos x="T8" y="T9"/>
              </a:cxn>
            </a:cxnLst>
            <a:rect l="T15" t="T16" r="T17" b="T18"/>
            <a:pathLst>
              <a:path w="325072" h="723900">
                <a:moveTo>
                  <a:pt x="20272" y="0"/>
                </a:moveTo>
                <a:lnTo>
                  <a:pt x="102822" y="19050"/>
                </a:lnTo>
                <a:lnTo>
                  <a:pt x="325072" y="723900"/>
                </a:lnTo>
                <a:lnTo>
                  <a:pt x="1222" y="565150"/>
                </a:lnTo>
                <a:cubicBezTo>
                  <a:pt x="-895" y="372533"/>
                  <a:pt x="-3011" y="179917"/>
                  <a:pt x="20272" y="0"/>
                </a:cubicBez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
          <p:cNvSpPr>
            <a:spLocks noChangeArrowheads="1"/>
          </p:cNvSpPr>
          <p:nvPr/>
        </p:nvSpPr>
        <p:spPr bwMode="auto">
          <a:xfrm>
            <a:off x="2345267" y="8467"/>
            <a:ext cx="2446867" cy="6874933"/>
          </a:xfrm>
          <a:custGeom>
            <a:avLst/>
            <a:gdLst>
              <a:gd name="T0" fmla="*/ 0 w 1835150"/>
              <a:gd name="T1" fmla="*/ 0 h 5156200"/>
              <a:gd name="T2" fmla="*/ 374650 w 1835150"/>
              <a:gd name="T3" fmla="*/ 508000 h 5156200"/>
              <a:gd name="T4" fmla="*/ 1339850 w 1835150"/>
              <a:gd name="T5" fmla="*/ 1555750 h 5156200"/>
              <a:gd name="T6" fmla="*/ 1333500 w 1835150"/>
              <a:gd name="T7" fmla="*/ 2228850 h 5156200"/>
              <a:gd name="T8" fmla="*/ 1498600 w 1835150"/>
              <a:gd name="T9" fmla="*/ 3536950 h 5156200"/>
              <a:gd name="T10" fmla="*/ 1835150 w 1835150"/>
              <a:gd name="T11" fmla="*/ 4559300 h 5156200"/>
              <a:gd name="T12" fmla="*/ 1568450 w 1835150"/>
              <a:gd name="T13" fmla="*/ 4940300 h 5156200"/>
              <a:gd name="T14" fmla="*/ 1504950 w 1835150"/>
              <a:gd name="T15" fmla="*/ 5137150 h 5156200"/>
              <a:gd name="T16" fmla="*/ 12700 w 1835150"/>
              <a:gd name="T17" fmla="*/ 5156200 h 5156200"/>
              <a:gd name="T18" fmla="*/ 0 w 1835150"/>
              <a:gd name="T19" fmla="*/ 0 h 515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35150"/>
              <a:gd name="T31" fmla="*/ 0 h 5156200"/>
              <a:gd name="T32" fmla="*/ 1835150 w 1835150"/>
              <a:gd name="T33" fmla="*/ 5156200 h 515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35150" h="5156200">
                <a:moveTo>
                  <a:pt x="0" y="0"/>
                </a:moveTo>
                <a:lnTo>
                  <a:pt x="374650" y="508000"/>
                </a:lnTo>
                <a:lnTo>
                  <a:pt x="1339850" y="1555750"/>
                </a:lnTo>
                <a:cubicBezTo>
                  <a:pt x="1337733" y="1780117"/>
                  <a:pt x="1335617" y="2004483"/>
                  <a:pt x="1333500" y="2228850"/>
                </a:cubicBezTo>
                <a:lnTo>
                  <a:pt x="1498600" y="3536950"/>
                </a:lnTo>
                <a:lnTo>
                  <a:pt x="1835150" y="4559300"/>
                </a:lnTo>
                <a:lnTo>
                  <a:pt x="1568450" y="4940300"/>
                </a:lnTo>
                <a:lnTo>
                  <a:pt x="1504950" y="5137150"/>
                </a:lnTo>
                <a:lnTo>
                  <a:pt x="12700" y="5156200"/>
                </a:lnTo>
                <a:cubicBezTo>
                  <a:pt x="8467" y="3437467"/>
                  <a:pt x="4233" y="1718733"/>
                  <a:pt x="0" y="0"/>
                </a:cubicBez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8"/>
          <p:cNvSpPr>
            <a:spLocks noChangeArrowheads="1"/>
          </p:cNvSpPr>
          <p:nvPr/>
        </p:nvSpPr>
        <p:spPr bwMode="auto">
          <a:xfrm>
            <a:off x="2294467" y="-33867"/>
            <a:ext cx="533400" cy="694267"/>
          </a:xfrm>
          <a:custGeom>
            <a:avLst/>
            <a:gdLst>
              <a:gd name="T0" fmla="*/ 0 w 400050"/>
              <a:gd name="T1" fmla="*/ 0 h 501650"/>
              <a:gd name="T2" fmla="*/ 133350 w 400050"/>
              <a:gd name="T3" fmla="*/ 19050 h 501650"/>
              <a:gd name="T4" fmla="*/ 400050 w 400050"/>
              <a:gd name="T5" fmla="*/ 501650 h 501650"/>
              <a:gd name="T6" fmla="*/ 0 w 400050"/>
              <a:gd name="T7" fmla="*/ 0 h 501650"/>
              <a:gd name="T8" fmla="*/ 0 60000 65536"/>
              <a:gd name="T9" fmla="*/ 0 60000 65536"/>
              <a:gd name="T10" fmla="*/ 0 60000 65536"/>
              <a:gd name="T11" fmla="*/ 0 60000 65536"/>
              <a:gd name="T12" fmla="*/ 0 w 400050"/>
              <a:gd name="T13" fmla="*/ 0 h 501650"/>
              <a:gd name="T14" fmla="*/ 400050 w 400050"/>
              <a:gd name="T15" fmla="*/ 501650 h 501650"/>
            </a:gdLst>
            <a:ahLst/>
            <a:cxnLst>
              <a:cxn ang="T8">
                <a:pos x="T0" y="T1"/>
              </a:cxn>
              <a:cxn ang="T9">
                <a:pos x="T2" y="T3"/>
              </a:cxn>
              <a:cxn ang="T10">
                <a:pos x="T4" y="T5"/>
              </a:cxn>
              <a:cxn ang="T11">
                <a:pos x="T6" y="T7"/>
              </a:cxn>
            </a:cxnLst>
            <a:rect l="T12" t="T13" r="T14" b="T15"/>
            <a:pathLst>
              <a:path w="400050" h="501650">
                <a:moveTo>
                  <a:pt x="0" y="0"/>
                </a:moveTo>
                <a:lnTo>
                  <a:pt x="133350" y="19050"/>
                </a:lnTo>
                <a:lnTo>
                  <a:pt x="400050" y="501650"/>
                </a:lnTo>
                <a:lnTo>
                  <a:pt x="0" y="0"/>
                </a:lnTo>
                <a:close/>
              </a:path>
            </a:pathLst>
          </a:custGeom>
          <a:solidFill>
            <a:srgbClr val="0AAEC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9"/>
          <p:cNvSpPr>
            <a:spLocks noChangeArrowheads="1"/>
          </p:cNvSpPr>
          <p:nvPr/>
        </p:nvSpPr>
        <p:spPr bwMode="auto">
          <a:xfrm>
            <a:off x="2463800" y="-16933"/>
            <a:ext cx="372533" cy="685800"/>
          </a:xfrm>
          <a:custGeom>
            <a:avLst/>
            <a:gdLst>
              <a:gd name="T0" fmla="*/ 0 w 279400"/>
              <a:gd name="T1" fmla="*/ 12700 h 514350"/>
              <a:gd name="T2" fmla="*/ 279400 w 279400"/>
              <a:gd name="T3" fmla="*/ 0 h 514350"/>
              <a:gd name="T4" fmla="*/ 273050 w 279400"/>
              <a:gd name="T5" fmla="*/ 514350 h 514350"/>
              <a:gd name="T6" fmla="*/ 0 w 279400"/>
              <a:gd name="T7" fmla="*/ 12700 h 514350"/>
              <a:gd name="T8" fmla="*/ 0 60000 65536"/>
              <a:gd name="T9" fmla="*/ 0 60000 65536"/>
              <a:gd name="T10" fmla="*/ 0 60000 65536"/>
              <a:gd name="T11" fmla="*/ 0 60000 65536"/>
              <a:gd name="T12" fmla="*/ 0 w 279400"/>
              <a:gd name="T13" fmla="*/ 0 h 514350"/>
              <a:gd name="T14" fmla="*/ 279400 w 279400"/>
              <a:gd name="T15" fmla="*/ 514350 h 514350"/>
            </a:gdLst>
            <a:ahLst/>
            <a:cxnLst>
              <a:cxn ang="T8">
                <a:pos x="T0" y="T1"/>
              </a:cxn>
              <a:cxn ang="T9">
                <a:pos x="T2" y="T3"/>
              </a:cxn>
              <a:cxn ang="T10">
                <a:pos x="T4" y="T5"/>
              </a:cxn>
              <a:cxn ang="T11">
                <a:pos x="T6" y="T7"/>
              </a:cxn>
            </a:cxnLst>
            <a:rect l="T12" t="T13" r="T14" b="T15"/>
            <a:pathLst>
              <a:path w="279400" h="514350">
                <a:moveTo>
                  <a:pt x="0" y="12700"/>
                </a:moveTo>
                <a:lnTo>
                  <a:pt x="279400" y="0"/>
                </a:lnTo>
                <a:cubicBezTo>
                  <a:pt x="277283" y="171450"/>
                  <a:pt x="275167" y="342900"/>
                  <a:pt x="273050" y="514350"/>
                </a:cubicBezTo>
                <a:lnTo>
                  <a:pt x="0" y="1270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1"/>
          <p:cNvSpPr>
            <a:spLocks noChangeArrowheads="1"/>
          </p:cNvSpPr>
          <p:nvPr/>
        </p:nvSpPr>
        <p:spPr bwMode="auto">
          <a:xfrm>
            <a:off x="2844800" y="702734"/>
            <a:ext cx="491067" cy="245533"/>
          </a:xfrm>
          <a:custGeom>
            <a:avLst/>
            <a:gdLst>
              <a:gd name="T0" fmla="*/ 0 w 368300"/>
              <a:gd name="T1" fmla="*/ 0 h 184150"/>
              <a:gd name="T2" fmla="*/ 368300 w 368300"/>
              <a:gd name="T3" fmla="*/ 177800 h 184150"/>
              <a:gd name="T4" fmla="*/ 152400 w 368300"/>
              <a:gd name="T5" fmla="*/ 184150 h 184150"/>
              <a:gd name="T6" fmla="*/ 0 w 368300"/>
              <a:gd name="T7" fmla="*/ 0 h 184150"/>
              <a:gd name="T8" fmla="*/ 0 60000 65536"/>
              <a:gd name="T9" fmla="*/ 0 60000 65536"/>
              <a:gd name="T10" fmla="*/ 0 60000 65536"/>
              <a:gd name="T11" fmla="*/ 0 60000 65536"/>
              <a:gd name="T12" fmla="*/ 0 w 368300"/>
              <a:gd name="T13" fmla="*/ 0 h 184150"/>
              <a:gd name="T14" fmla="*/ 368300 w 368300"/>
              <a:gd name="T15" fmla="*/ 184150 h 184150"/>
            </a:gdLst>
            <a:ahLst/>
            <a:cxnLst>
              <a:cxn ang="T8">
                <a:pos x="T0" y="T1"/>
              </a:cxn>
              <a:cxn ang="T9">
                <a:pos x="T2" y="T3"/>
              </a:cxn>
              <a:cxn ang="T10">
                <a:pos x="T4" y="T5"/>
              </a:cxn>
              <a:cxn ang="T11">
                <a:pos x="T6" y="T7"/>
              </a:cxn>
            </a:cxnLst>
            <a:rect l="T12" t="T13" r="T14" b="T15"/>
            <a:pathLst>
              <a:path w="368300" h="184150">
                <a:moveTo>
                  <a:pt x="0" y="0"/>
                </a:moveTo>
                <a:lnTo>
                  <a:pt x="368300" y="177800"/>
                </a:lnTo>
                <a:lnTo>
                  <a:pt x="152400" y="184150"/>
                </a:lnTo>
                <a:lnTo>
                  <a:pt x="0" y="0"/>
                </a:lnTo>
                <a:close/>
              </a:path>
            </a:pathLst>
          </a:custGeom>
          <a:solidFill>
            <a:srgbClr val="2198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12"/>
          <p:cNvSpPr>
            <a:spLocks noChangeArrowheads="1"/>
          </p:cNvSpPr>
          <p:nvPr/>
        </p:nvSpPr>
        <p:spPr bwMode="auto">
          <a:xfrm>
            <a:off x="3039533" y="922867"/>
            <a:ext cx="1278467" cy="1168400"/>
          </a:xfrm>
          <a:custGeom>
            <a:avLst/>
            <a:gdLst>
              <a:gd name="T0" fmla="*/ 222250 w 958850"/>
              <a:gd name="T1" fmla="*/ 0 h 876300"/>
              <a:gd name="T2" fmla="*/ 958850 w 958850"/>
              <a:gd name="T3" fmla="*/ 393700 h 876300"/>
              <a:gd name="T4" fmla="*/ 819150 w 958850"/>
              <a:gd name="T5" fmla="*/ 876300 h 876300"/>
              <a:gd name="T6" fmla="*/ 0 w 958850"/>
              <a:gd name="T7" fmla="*/ 6350 h 876300"/>
              <a:gd name="T8" fmla="*/ 222250 w 958850"/>
              <a:gd name="T9" fmla="*/ 0 h 876300"/>
              <a:gd name="T10" fmla="*/ 0 60000 65536"/>
              <a:gd name="T11" fmla="*/ 0 60000 65536"/>
              <a:gd name="T12" fmla="*/ 0 60000 65536"/>
              <a:gd name="T13" fmla="*/ 0 60000 65536"/>
              <a:gd name="T14" fmla="*/ 0 60000 65536"/>
              <a:gd name="T15" fmla="*/ 0 w 958850"/>
              <a:gd name="T16" fmla="*/ 0 h 876300"/>
              <a:gd name="T17" fmla="*/ 958850 w 958850"/>
              <a:gd name="T18" fmla="*/ 876300 h 876300"/>
            </a:gdLst>
            <a:ahLst/>
            <a:cxnLst>
              <a:cxn ang="T10">
                <a:pos x="T0" y="T1"/>
              </a:cxn>
              <a:cxn ang="T11">
                <a:pos x="T2" y="T3"/>
              </a:cxn>
              <a:cxn ang="T12">
                <a:pos x="T4" y="T5"/>
              </a:cxn>
              <a:cxn ang="T13">
                <a:pos x="T6" y="T7"/>
              </a:cxn>
              <a:cxn ang="T14">
                <a:pos x="T8" y="T9"/>
              </a:cxn>
            </a:cxnLst>
            <a:rect l="T15" t="T16" r="T17" b="T18"/>
            <a:pathLst>
              <a:path w="958850" h="876300">
                <a:moveTo>
                  <a:pt x="222250" y="0"/>
                </a:moveTo>
                <a:lnTo>
                  <a:pt x="958850" y="393700"/>
                </a:lnTo>
                <a:lnTo>
                  <a:pt x="819150" y="876300"/>
                </a:lnTo>
                <a:lnTo>
                  <a:pt x="0" y="6350"/>
                </a:lnTo>
                <a:lnTo>
                  <a:pt x="22225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13"/>
          <p:cNvSpPr>
            <a:spLocks noChangeArrowheads="1"/>
          </p:cNvSpPr>
          <p:nvPr/>
        </p:nvSpPr>
        <p:spPr bwMode="auto">
          <a:xfrm>
            <a:off x="4114800" y="1456266"/>
            <a:ext cx="643467" cy="592667"/>
          </a:xfrm>
          <a:custGeom>
            <a:avLst/>
            <a:gdLst>
              <a:gd name="T0" fmla="*/ 146050 w 482600"/>
              <a:gd name="T1" fmla="*/ 0 h 444500"/>
              <a:gd name="T2" fmla="*/ 482600 w 482600"/>
              <a:gd name="T3" fmla="*/ 171450 h 444500"/>
              <a:gd name="T4" fmla="*/ 0 w 482600"/>
              <a:gd name="T5" fmla="*/ 444500 h 444500"/>
              <a:gd name="T6" fmla="*/ 146050 w 482600"/>
              <a:gd name="T7" fmla="*/ 0 h 444500"/>
              <a:gd name="T8" fmla="*/ 0 60000 65536"/>
              <a:gd name="T9" fmla="*/ 0 60000 65536"/>
              <a:gd name="T10" fmla="*/ 0 60000 65536"/>
              <a:gd name="T11" fmla="*/ 0 60000 65536"/>
              <a:gd name="T12" fmla="*/ 0 w 482600"/>
              <a:gd name="T13" fmla="*/ 0 h 444500"/>
              <a:gd name="T14" fmla="*/ 482600 w 482600"/>
              <a:gd name="T15" fmla="*/ 444500 h 444500"/>
            </a:gdLst>
            <a:ahLst/>
            <a:cxnLst>
              <a:cxn ang="T8">
                <a:pos x="T0" y="T1"/>
              </a:cxn>
              <a:cxn ang="T9">
                <a:pos x="T2" y="T3"/>
              </a:cxn>
              <a:cxn ang="T10">
                <a:pos x="T4" y="T5"/>
              </a:cxn>
              <a:cxn ang="T11">
                <a:pos x="T6" y="T7"/>
              </a:cxn>
            </a:cxnLst>
            <a:rect l="T12" t="T13" r="T14" b="T15"/>
            <a:pathLst>
              <a:path w="482600" h="444500">
                <a:moveTo>
                  <a:pt x="146050" y="0"/>
                </a:moveTo>
                <a:lnTo>
                  <a:pt x="482600" y="171450"/>
                </a:lnTo>
                <a:lnTo>
                  <a:pt x="0" y="444500"/>
                </a:lnTo>
                <a:lnTo>
                  <a:pt x="146050" y="0"/>
                </a:lnTo>
                <a:close/>
              </a:path>
            </a:pathLst>
          </a:custGeom>
          <a:solidFill>
            <a:srgbClr val="1B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5"/>
          <p:cNvSpPr>
            <a:spLocks noChangeArrowheads="1"/>
          </p:cNvSpPr>
          <p:nvPr/>
        </p:nvSpPr>
        <p:spPr bwMode="auto">
          <a:xfrm>
            <a:off x="2937933" y="-118534"/>
            <a:ext cx="533400" cy="465667"/>
          </a:xfrm>
          <a:custGeom>
            <a:avLst/>
            <a:gdLst>
              <a:gd name="T0" fmla="*/ 0 w 400050"/>
              <a:gd name="T1" fmla="*/ 50800 h 349250"/>
              <a:gd name="T2" fmla="*/ 215900 w 400050"/>
              <a:gd name="T3" fmla="*/ 0 h 349250"/>
              <a:gd name="T4" fmla="*/ 400050 w 400050"/>
              <a:gd name="T5" fmla="*/ 190500 h 349250"/>
              <a:gd name="T6" fmla="*/ 95250 w 400050"/>
              <a:gd name="T7" fmla="*/ 349250 h 349250"/>
              <a:gd name="T8" fmla="*/ 0 w 400050"/>
              <a:gd name="T9" fmla="*/ 50800 h 349250"/>
              <a:gd name="T10" fmla="*/ 0 60000 65536"/>
              <a:gd name="T11" fmla="*/ 0 60000 65536"/>
              <a:gd name="T12" fmla="*/ 0 60000 65536"/>
              <a:gd name="T13" fmla="*/ 0 60000 65536"/>
              <a:gd name="T14" fmla="*/ 0 60000 65536"/>
              <a:gd name="T15" fmla="*/ 0 w 400050"/>
              <a:gd name="T16" fmla="*/ 0 h 349250"/>
              <a:gd name="T17" fmla="*/ 400050 w 400050"/>
              <a:gd name="T18" fmla="*/ 349250 h 349250"/>
            </a:gdLst>
            <a:ahLst/>
            <a:cxnLst>
              <a:cxn ang="T10">
                <a:pos x="T0" y="T1"/>
              </a:cxn>
              <a:cxn ang="T11">
                <a:pos x="T2" y="T3"/>
              </a:cxn>
              <a:cxn ang="T12">
                <a:pos x="T4" y="T5"/>
              </a:cxn>
              <a:cxn ang="T13">
                <a:pos x="T6" y="T7"/>
              </a:cxn>
              <a:cxn ang="T14">
                <a:pos x="T8" y="T9"/>
              </a:cxn>
            </a:cxnLst>
            <a:rect l="T15" t="T16" r="T17" b="T18"/>
            <a:pathLst>
              <a:path w="400050" h="349250">
                <a:moveTo>
                  <a:pt x="0" y="50800"/>
                </a:moveTo>
                <a:lnTo>
                  <a:pt x="215900" y="0"/>
                </a:lnTo>
                <a:lnTo>
                  <a:pt x="400050" y="190500"/>
                </a:lnTo>
                <a:lnTo>
                  <a:pt x="95250" y="349250"/>
                </a:lnTo>
                <a:lnTo>
                  <a:pt x="0" y="50800"/>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16"/>
          <p:cNvSpPr>
            <a:spLocks noChangeArrowheads="1"/>
          </p:cNvSpPr>
          <p:nvPr/>
        </p:nvSpPr>
        <p:spPr bwMode="auto">
          <a:xfrm>
            <a:off x="3056467" y="-203200"/>
            <a:ext cx="1066800" cy="1066800"/>
          </a:xfrm>
          <a:custGeom>
            <a:avLst/>
            <a:gdLst>
              <a:gd name="T0" fmla="*/ 0 w 762000"/>
              <a:gd name="T1" fmla="*/ 400050 h 800100"/>
              <a:gd name="T2" fmla="*/ 120650 w 762000"/>
              <a:gd name="T3" fmla="*/ 800100 h 800100"/>
              <a:gd name="T4" fmla="*/ 762000 w 762000"/>
              <a:gd name="T5" fmla="*/ 0 h 800100"/>
              <a:gd name="T6" fmla="*/ 463550 w 762000"/>
              <a:gd name="T7" fmla="*/ 152400 h 800100"/>
              <a:gd name="T8" fmla="*/ 0 w 762000"/>
              <a:gd name="T9" fmla="*/ 400050 h 800100"/>
              <a:gd name="T10" fmla="*/ 0 60000 65536"/>
              <a:gd name="T11" fmla="*/ 0 60000 65536"/>
              <a:gd name="T12" fmla="*/ 0 60000 65536"/>
              <a:gd name="T13" fmla="*/ 0 60000 65536"/>
              <a:gd name="T14" fmla="*/ 0 60000 65536"/>
              <a:gd name="T15" fmla="*/ 0 w 762000"/>
              <a:gd name="T16" fmla="*/ 0 h 800100"/>
              <a:gd name="T17" fmla="*/ 762000 w 762000"/>
              <a:gd name="T18" fmla="*/ 800100 h 800100"/>
            </a:gdLst>
            <a:ahLst/>
            <a:cxnLst>
              <a:cxn ang="T10">
                <a:pos x="T0" y="T1"/>
              </a:cxn>
              <a:cxn ang="T11">
                <a:pos x="T2" y="T3"/>
              </a:cxn>
              <a:cxn ang="T12">
                <a:pos x="T4" y="T5"/>
              </a:cxn>
              <a:cxn ang="T13">
                <a:pos x="T6" y="T7"/>
              </a:cxn>
              <a:cxn ang="T14">
                <a:pos x="T8" y="T9"/>
              </a:cxn>
            </a:cxnLst>
            <a:rect l="T15" t="T16" r="T17" b="T18"/>
            <a:pathLst>
              <a:path w="762000" h="800100">
                <a:moveTo>
                  <a:pt x="0" y="400050"/>
                </a:moveTo>
                <a:lnTo>
                  <a:pt x="120650" y="800100"/>
                </a:lnTo>
                <a:lnTo>
                  <a:pt x="762000" y="0"/>
                </a:lnTo>
                <a:lnTo>
                  <a:pt x="463550" y="152400"/>
                </a:lnTo>
                <a:lnTo>
                  <a:pt x="0" y="400050"/>
                </a:lnTo>
                <a:close/>
              </a:path>
            </a:pathLst>
          </a:custGeom>
          <a:solidFill>
            <a:srgbClr val="08A8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26"/>
          <p:cNvSpPr>
            <a:spLocks noChangeArrowheads="1"/>
          </p:cNvSpPr>
          <p:nvPr/>
        </p:nvSpPr>
        <p:spPr bwMode="auto">
          <a:xfrm>
            <a:off x="4622800" y="2108200"/>
            <a:ext cx="296333" cy="1464733"/>
          </a:xfrm>
          <a:custGeom>
            <a:avLst/>
            <a:gdLst>
              <a:gd name="T0" fmla="*/ 190500 w 222250"/>
              <a:gd name="T1" fmla="*/ 0 h 1098550"/>
              <a:gd name="T2" fmla="*/ 0 w 222250"/>
              <a:gd name="T3" fmla="*/ 736600 h 1098550"/>
              <a:gd name="T4" fmla="*/ 222250 w 222250"/>
              <a:gd name="T5" fmla="*/ 1098550 h 1098550"/>
              <a:gd name="T6" fmla="*/ 190500 w 222250"/>
              <a:gd name="T7" fmla="*/ 0 h 1098550"/>
              <a:gd name="T8" fmla="*/ 0 60000 65536"/>
              <a:gd name="T9" fmla="*/ 0 60000 65536"/>
              <a:gd name="T10" fmla="*/ 0 60000 65536"/>
              <a:gd name="T11" fmla="*/ 0 60000 65536"/>
              <a:gd name="T12" fmla="*/ 0 w 222250"/>
              <a:gd name="T13" fmla="*/ 0 h 1098550"/>
              <a:gd name="T14" fmla="*/ 222250 w 222250"/>
              <a:gd name="T15" fmla="*/ 1098550 h 1098550"/>
            </a:gdLst>
            <a:ahLst/>
            <a:cxnLst>
              <a:cxn ang="T8">
                <a:pos x="T0" y="T1"/>
              </a:cxn>
              <a:cxn ang="T9">
                <a:pos x="T2" y="T3"/>
              </a:cxn>
              <a:cxn ang="T10">
                <a:pos x="T4" y="T5"/>
              </a:cxn>
              <a:cxn ang="T11">
                <a:pos x="T6" y="T7"/>
              </a:cxn>
            </a:cxnLst>
            <a:rect l="T12" t="T13" r="T14" b="T15"/>
            <a:pathLst>
              <a:path w="222250" h="1098550">
                <a:moveTo>
                  <a:pt x="190500" y="0"/>
                </a:moveTo>
                <a:lnTo>
                  <a:pt x="0" y="736600"/>
                </a:lnTo>
                <a:lnTo>
                  <a:pt x="222250" y="1098550"/>
                </a:lnTo>
                <a:lnTo>
                  <a:pt x="19050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17"/>
          <p:cNvSpPr>
            <a:spLocks noChangeArrowheads="1"/>
          </p:cNvSpPr>
          <p:nvPr/>
        </p:nvSpPr>
        <p:spPr bwMode="auto">
          <a:xfrm>
            <a:off x="3208867" y="-211667"/>
            <a:ext cx="1100667" cy="1659467"/>
          </a:xfrm>
          <a:custGeom>
            <a:avLst/>
            <a:gdLst>
              <a:gd name="T0" fmla="*/ 679450 w 825500"/>
              <a:gd name="T1" fmla="*/ 0 h 1244600"/>
              <a:gd name="T2" fmla="*/ 825500 w 825500"/>
              <a:gd name="T3" fmla="*/ 1244600 h 1244600"/>
              <a:gd name="T4" fmla="*/ 0 w 825500"/>
              <a:gd name="T5" fmla="*/ 819150 h 1244600"/>
              <a:gd name="T6" fmla="*/ 679450 w 825500"/>
              <a:gd name="T7" fmla="*/ 0 h 1244600"/>
              <a:gd name="T8" fmla="*/ 0 60000 65536"/>
              <a:gd name="T9" fmla="*/ 0 60000 65536"/>
              <a:gd name="T10" fmla="*/ 0 60000 65536"/>
              <a:gd name="T11" fmla="*/ 0 60000 65536"/>
              <a:gd name="T12" fmla="*/ 0 w 825500"/>
              <a:gd name="T13" fmla="*/ 0 h 1244600"/>
              <a:gd name="T14" fmla="*/ 825500 w 825500"/>
              <a:gd name="T15" fmla="*/ 1244600 h 1244600"/>
            </a:gdLst>
            <a:ahLst/>
            <a:cxnLst>
              <a:cxn ang="T8">
                <a:pos x="T0" y="T1"/>
              </a:cxn>
              <a:cxn ang="T9">
                <a:pos x="T2" y="T3"/>
              </a:cxn>
              <a:cxn ang="T10">
                <a:pos x="T4" y="T5"/>
              </a:cxn>
              <a:cxn ang="T11">
                <a:pos x="T6" y="T7"/>
              </a:cxn>
            </a:cxnLst>
            <a:rect l="T12" t="T13" r="T14" b="T15"/>
            <a:pathLst>
              <a:path w="825500" h="1244600">
                <a:moveTo>
                  <a:pt x="679450" y="0"/>
                </a:moveTo>
                <a:lnTo>
                  <a:pt x="825500" y="1244600"/>
                </a:lnTo>
                <a:lnTo>
                  <a:pt x="0" y="819150"/>
                </a:lnTo>
                <a:lnTo>
                  <a:pt x="679450"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24"/>
          <p:cNvSpPr>
            <a:spLocks noChangeArrowheads="1"/>
          </p:cNvSpPr>
          <p:nvPr/>
        </p:nvSpPr>
        <p:spPr bwMode="auto">
          <a:xfrm>
            <a:off x="4089400" y="2133600"/>
            <a:ext cx="787400" cy="956733"/>
          </a:xfrm>
          <a:custGeom>
            <a:avLst/>
            <a:gdLst>
              <a:gd name="T0" fmla="*/ 590550 w 590550"/>
              <a:gd name="T1" fmla="*/ 0 h 717550"/>
              <a:gd name="T2" fmla="*/ 412750 w 590550"/>
              <a:gd name="T3" fmla="*/ 717550 h 717550"/>
              <a:gd name="T4" fmla="*/ 0 w 590550"/>
              <a:gd name="T5" fmla="*/ 635000 h 717550"/>
              <a:gd name="T6" fmla="*/ 590550 w 590550"/>
              <a:gd name="T7" fmla="*/ 0 h 717550"/>
              <a:gd name="T8" fmla="*/ 0 60000 65536"/>
              <a:gd name="T9" fmla="*/ 0 60000 65536"/>
              <a:gd name="T10" fmla="*/ 0 60000 65536"/>
              <a:gd name="T11" fmla="*/ 0 60000 65536"/>
              <a:gd name="T12" fmla="*/ 0 w 590550"/>
              <a:gd name="T13" fmla="*/ 0 h 717550"/>
              <a:gd name="T14" fmla="*/ 590550 w 590550"/>
              <a:gd name="T15" fmla="*/ 717550 h 717550"/>
            </a:gdLst>
            <a:ahLst/>
            <a:cxnLst>
              <a:cxn ang="T8">
                <a:pos x="T0" y="T1"/>
              </a:cxn>
              <a:cxn ang="T9">
                <a:pos x="T2" y="T3"/>
              </a:cxn>
              <a:cxn ang="T10">
                <a:pos x="T4" y="T5"/>
              </a:cxn>
              <a:cxn ang="T11">
                <a:pos x="T6" y="T7"/>
              </a:cxn>
            </a:cxnLst>
            <a:rect l="T12" t="T13" r="T14" b="T15"/>
            <a:pathLst>
              <a:path w="590550" h="717550">
                <a:moveTo>
                  <a:pt x="590550" y="0"/>
                </a:moveTo>
                <a:lnTo>
                  <a:pt x="412750" y="717550"/>
                </a:lnTo>
                <a:lnTo>
                  <a:pt x="0" y="635000"/>
                </a:lnTo>
                <a:lnTo>
                  <a:pt x="590550"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28"/>
          <p:cNvSpPr>
            <a:spLocks noChangeArrowheads="1"/>
          </p:cNvSpPr>
          <p:nvPr/>
        </p:nvSpPr>
        <p:spPr bwMode="auto">
          <a:xfrm>
            <a:off x="4097867" y="2988733"/>
            <a:ext cx="812800" cy="1727200"/>
          </a:xfrm>
          <a:custGeom>
            <a:avLst/>
            <a:gdLst>
              <a:gd name="T0" fmla="*/ 0 w 609600"/>
              <a:gd name="T1" fmla="*/ 0 h 1295400"/>
              <a:gd name="T2" fmla="*/ 609600 w 609600"/>
              <a:gd name="T3" fmla="*/ 431800 h 1295400"/>
              <a:gd name="T4" fmla="*/ 527050 w 609600"/>
              <a:gd name="T5" fmla="*/ 1295400 h 1295400"/>
              <a:gd name="T6" fmla="*/ 0 w 609600"/>
              <a:gd name="T7" fmla="*/ 0 h 1295400"/>
              <a:gd name="T8" fmla="*/ 0 60000 65536"/>
              <a:gd name="T9" fmla="*/ 0 60000 65536"/>
              <a:gd name="T10" fmla="*/ 0 60000 65536"/>
              <a:gd name="T11" fmla="*/ 0 60000 65536"/>
              <a:gd name="T12" fmla="*/ 0 w 609600"/>
              <a:gd name="T13" fmla="*/ 0 h 1295400"/>
              <a:gd name="T14" fmla="*/ 609600 w 609600"/>
              <a:gd name="T15" fmla="*/ 1295400 h 1295400"/>
            </a:gdLst>
            <a:ahLst/>
            <a:cxnLst>
              <a:cxn ang="T8">
                <a:pos x="T0" y="T1"/>
              </a:cxn>
              <a:cxn ang="T9">
                <a:pos x="T2" y="T3"/>
              </a:cxn>
              <a:cxn ang="T10">
                <a:pos x="T4" y="T5"/>
              </a:cxn>
              <a:cxn ang="T11">
                <a:pos x="T6" y="T7"/>
              </a:cxn>
            </a:cxnLst>
            <a:rect l="T12" t="T13" r="T14" b="T15"/>
            <a:pathLst>
              <a:path w="609600" h="1295400">
                <a:moveTo>
                  <a:pt x="0" y="0"/>
                </a:moveTo>
                <a:lnTo>
                  <a:pt x="609600" y="431800"/>
                </a:lnTo>
                <a:lnTo>
                  <a:pt x="527050" y="1295400"/>
                </a:lnTo>
                <a:lnTo>
                  <a:pt x="0"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30"/>
          <p:cNvSpPr>
            <a:spLocks noChangeArrowheads="1"/>
          </p:cNvSpPr>
          <p:nvPr/>
        </p:nvSpPr>
        <p:spPr bwMode="auto">
          <a:xfrm>
            <a:off x="4114800" y="3031067"/>
            <a:ext cx="872067" cy="2438400"/>
          </a:xfrm>
          <a:custGeom>
            <a:avLst/>
            <a:gdLst>
              <a:gd name="T0" fmla="*/ 0 w 654050"/>
              <a:gd name="T1" fmla="*/ 0 h 1828800"/>
              <a:gd name="T2" fmla="*/ 171450 w 654050"/>
              <a:gd name="T3" fmla="*/ 1295400 h 1828800"/>
              <a:gd name="T4" fmla="*/ 654050 w 654050"/>
              <a:gd name="T5" fmla="*/ 1828800 h 1828800"/>
              <a:gd name="T6" fmla="*/ 520700 w 654050"/>
              <a:gd name="T7" fmla="*/ 1250950 h 1828800"/>
              <a:gd name="T8" fmla="*/ 0 w 654050"/>
              <a:gd name="T9" fmla="*/ 0 h 1828800"/>
              <a:gd name="T10" fmla="*/ 0 60000 65536"/>
              <a:gd name="T11" fmla="*/ 0 60000 65536"/>
              <a:gd name="T12" fmla="*/ 0 60000 65536"/>
              <a:gd name="T13" fmla="*/ 0 60000 65536"/>
              <a:gd name="T14" fmla="*/ 0 60000 65536"/>
              <a:gd name="T15" fmla="*/ 0 w 654050"/>
              <a:gd name="T16" fmla="*/ 0 h 1828800"/>
              <a:gd name="T17" fmla="*/ 654050 w 654050"/>
              <a:gd name="T18" fmla="*/ 1828800 h 1828800"/>
            </a:gdLst>
            <a:ahLst/>
            <a:cxnLst>
              <a:cxn ang="T10">
                <a:pos x="T0" y="T1"/>
              </a:cxn>
              <a:cxn ang="T11">
                <a:pos x="T2" y="T3"/>
              </a:cxn>
              <a:cxn ang="T12">
                <a:pos x="T4" y="T5"/>
              </a:cxn>
              <a:cxn ang="T13">
                <a:pos x="T6" y="T7"/>
              </a:cxn>
              <a:cxn ang="T14">
                <a:pos x="T8" y="T9"/>
              </a:cxn>
            </a:cxnLst>
            <a:rect l="T15" t="T16" r="T17" b="T18"/>
            <a:pathLst>
              <a:path w="654050" h="1828800">
                <a:moveTo>
                  <a:pt x="0" y="0"/>
                </a:moveTo>
                <a:lnTo>
                  <a:pt x="171450" y="1295400"/>
                </a:lnTo>
                <a:lnTo>
                  <a:pt x="654050" y="1828800"/>
                </a:lnTo>
                <a:lnTo>
                  <a:pt x="520700" y="125095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31"/>
          <p:cNvSpPr>
            <a:spLocks noChangeArrowheads="1"/>
          </p:cNvSpPr>
          <p:nvPr/>
        </p:nvSpPr>
        <p:spPr bwMode="auto">
          <a:xfrm>
            <a:off x="4775200" y="3564467"/>
            <a:ext cx="922867" cy="1286933"/>
          </a:xfrm>
          <a:custGeom>
            <a:avLst/>
            <a:gdLst>
              <a:gd name="T0" fmla="*/ 101600 w 692150"/>
              <a:gd name="T1" fmla="*/ 0 h 958850"/>
              <a:gd name="T2" fmla="*/ 0 w 692150"/>
              <a:gd name="T3" fmla="*/ 850900 h 958850"/>
              <a:gd name="T4" fmla="*/ 692150 w 692150"/>
              <a:gd name="T5" fmla="*/ 958850 h 958850"/>
              <a:gd name="T6" fmla="*/ 101600 w 692150"/>
              <a:gd name="T7" fmla="*/ 0 h 958850"/>
              <a:gd name="T8" fmla="*/ 0 60000 65536"/>
              <a:gd name="T9" fmla="*/ 0 60000 65536"/>
              <a:gd name="T10" fmla="*/ 0 60000 65536"/>
              <a:gd name="T11" fmla="*/ 0 60000 65536"/>
              <a:gd name="T12" fmla="*/ 0 w 692150"/>
              <a:gd name="T13" fmla="*/ 0 h 958850"/>
              <a:gd name="T14" fmla="*/ 692150 w 692150"/>
              <a:gd name="T15" fmla="*/ 958850 h 958850"/>
            </a:gdLst>
            <a:ahLst/>
            <a:cxnLst>
              <a:cxn ang="T8">
                <a:pos x="T0" y="T1"/>
              </a:cxn>
              <a:cxn ang="T9">
                <a:pos x="T2" y="T3"/>
              </a:cxn>
              <a:cxn ang="T10">
                <a:pos x="T4" y="T5"/>
              </a:cxn>
              <a:cxn ang="T11">
                <a:pos x="T6" y="T7"/>
              </a:cxn>
            </a:cxnLst>
            <a:rect l="T12" t="T13" r="T14" b="T15"/>
            <a:pathLst>
              <a:path w="692150" h="958850">
                <a:moveTo>
                  <a:pt x="101600" y="0"/>
                </a:moveTo>
                <a:lnTo>
                  <a:pt x="0" y="850900"/>
                </a:lnTo>
                <a:lnTo>
                  <a:pt x="692150" y="958850"/>
                </a:lnTo>
                <a:lnTo>
                  <a:pt x="10160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32"/>
          <p:cNvSpPr>
            <a:spLocks noChangeArrowheads="1"/>
          </p:cNvSpPr>
          <p:nvPr/>
        </p:nvSpPr>
        <p:spPr bwMode="auto">
          <a:xfrm>
            <a:off x="4910667" y="3556000"/>
            <a:ext cx="762000" cy="1312333"/>
          </a:xfrm>
          <a:custGeom>
            <a:avLst/>
            <a:gdLst>
              <a:gd name="T0" fmla="*/ 0 w 596900"/>
              <a:gd name="T1" fmla="*/ 0 h 965200"/>
              <a:gd name="T2" fmla="*/ 349250 w 596900"/>
              <a:gd name="T3" fmla="*/ 38100 h 965200"/>
              <a:gd name="T4" fmla="*/ 596900 w 596900"/>
              <a:gd name="T5" fmla="*/ 965200 h 965200"/>
              <a:gd name="T6" fmla="*/ 0 w 596900"/>
              <a:gd name="T7" fmla="*/ 0 h 965200"/>
              <a:gd name="T8" fmla="*/ 0 60000 65536"/>
              <a:gd name="T9" fmla="*/ 0 60000 65536"/>
              <a:gd name="T10" fmla="*/ 0 60000 65536"/>
              <a:gd name="T11" fmla="*/ 0 60000 65536"/>
              <a:gd name="T12" fmla="*/ 0 w 596900"/>
              <a:gd name="T13" fmla="*/ 0 h 965200"/>
              <a:gd name="T14" fmla="*/ 596900 w 596900"/>
              <a:gd name="T15" fmla="*/ 965200 h 965200"/>
            </a:gdLst>
            <a:ahLst/>
            <a:cxnLst>
              <a:cxn ang="T8">
                <a:pos x="T0" y="T1"/>
              </a:cxn>
              <a:cxn ang="T9">
                <a:pos x="T2" y="T3"/>
              </a:cxn>
              <a:cxn ang="T10">
                <a:pos x="T4" y="T5"/>
              </a:cxn>
              <a:cxn ang="T11">
                <a:pos x="T6" y="T7"/>
              </a:cxn>
            </a:cxnLst>
            <a:rect l="T12" t="T13" r="T14" b="T15"/>
            <a:pathLst>
              <a:path w="596900" h="965200">
                <a:moveTo>
                  <a:pt x="0" y="0"/>
                </a:moveTo>
                <a:lnTo>
                  <a:pt x="349250" y="38100"/>
                </a:lnTo>
                <a:lnTo>
                  <a:pt x="596900" y="965200"/>
                </a:lnTo>
                <a:lnTo>
                  <a:pt x="0" y="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33"/>
          <p:cNvSpPr>
            <a:spLocks noChangeArrowheads="1"/>
          </p:cNvSpPr>
          <p:nvPr/>
        </p:nvSpPr>
        <p:spPr bwMode="auto">
          <a:xfrm>
            <a:off x="4783667" y="4656667"/>
            <a:ext cx="931333" cy="880533"/>
          </a:xfrm>
          <a:custGeom>
            <a:avLst/>
            <a:gdLst>
              <a:gd name="T0" fmla="*/ 0 w 698500"/>
              <a:gd name="T1" fmla="*/ 0 h 609600"/>
              <a:gd name="T2" fmla="*/ 146050 w 698500"/>
              <a:gd name="T3" fmla="*/ 609600 h 609600"/>
              <a:gd name="T4" fmla="*/ 698500 w 698500"/>
              <a:gd name="T5" fmla="*/ 139700 h 609600"/>
              <a:gd name="T6" fmla="*/ 0 w 698500"/>
              <a:gd name="T7" fmla="*/ 0 h 609600"/>
              <a:gd name="T8" fmla="*/ 0 60000 65536"/>
              <a:gd name="T9" fmla="*/ 0 60000 65536"/>
              <a:gd name="T10" fmla="*/ 0 60000 65536"/>
              <a:gd name="T11" fmla="*/ 0 60000 65536"/>
              <a:gd name="T12" fmla="*/ 0 w 698500"/>
              <a:gd name="T13" fmla="*/ 0 h 609600"/>
              <a:gd name="T14" fmla="*/ 698500 w 698500"/>
              <a:gd name="T15" fmla="*/ 609600 h 609600"/>
            </a:gdLst>
            <a:ahLst/>
            <a:cxnLst>
              <a:cxn ang="T8">
                <a:pos x="T0" y="T1"/>
              </a:cxn>
              <a:cxn ang="T9">
                <a:pos x="T2" y="T3"/>
              </a:cxn>
              <a:cxn ang="T10">
                <a:pos x="T4" y="T5"/>
              </a:cxn>
              <a:cxn ang="T11">
                <a:pos x="T6" y="T7"/>
              </a:cxn>
            </a:cxnLst>
            <a:rect l="T12" t="T13" r="T14" b="T15"/>
            <a:pathLst>
              <a:path w="698500" h="609600">
                <a:moveTo>
                  <a:pt x="0" y="0"/>
                </a:moveTo>
                <a:lnTo>
                  <a:pt x="146050" y="609600"/>
                </a:lnTo>
                <a:lnTo>
                  <a:pt x="698500" y="139700"/>
                </a:lnTo>
                <a:lnTo>
                  <a:pt x="0" y="0"/>
                </a:lnTo>
                <a:close/>
              </a:path>
            </a:pathLst>
          </a:custGeom>
          <a:solidFill>
            <a:srgbClr val="EE592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34"/>
          <p:cNvSpPr>
            <a:spLocks noChangeArrowheads="1"/>
          </p:cNvSpPr>
          <p:nvPr/>
        </p:nvSpPr>
        <p:spPr bwMode="auto">
          <a:xfrm>
            <a:off x="4334933" y="4741333"/>
            <a:ext cx="660400" cy="1354667"/>
          </a:xfrm>
          <a:custGeom>
            <a:avLst/>
            <a:gdLst>
              <a:gd name="T0" fmla="*/ 0 w 495300"/>
              <a:gd name="T1" fmla="*/ 0 h 1016000"/>
              <a:gd name="T2" fmla="*/ 495300 w 495300"/>
              <a:gd name="T3" fmla="*/ 533400 h 1016000"/>
              <a:gd name="T4" fmla="*/ 336550 w 495300"/>
              <a:gd name="T5" fmla="*/ 1016000 h 1016000"/>
              <a:gd name="T6" fmla="*/ 0 w 495300"/>
              <a:gd name="T7" fmla="*/ 0 h 1016000"/>
              <a:gd name="T8" fmla="*/ 0 60000 65536"/>
              <a:gd name="T9" fmla="*/ 0 60000 65536"/>
              <a:gd name="T10" fmla="*/ 0 60000 65536"/>
              <a:gd name="T11" fmla="*/ 0 60000 65536"/>
              <a:gd name="T12" fmla="*/ 0 w 495300"/>
              <a:gd name="T13" fmla="*/ 0 h 1016000"/>
              <a:gd name="T14" fmla="*/ 495300 w 495300"/>
              <a:gd name="T15" fmla="*/ 1016000 h 1016000"/>
            </a:gdLst>
            <a:ahLst/>
            <a:cxnLst>
              <a:cxn ang="T8">
                <a:pos x="T0" y="T1"/>
              </a:cxn>
              <a:cxn ang="T9">
                <a:pos x="T2" y="T3"/>
              </a:cxn>
              <a:cxn ang="T10">
                <a:pos x="T4" y="T5"/>
              </a:cxn>
              <a:cxn ang="T11">
                <a:pos x="T6" y="T7"/>
              </a:cxn>
            </a:cxnLst>
            <a:rect l="T12" t="T13" r="T14" b="T15"/>
            <a:pathLst>
              <a:path w="495300" h="1016000">
                <a:moveTo>
                  <a:pt x="0" y="0"/>
                </a:moveTo>
                <a:lnTo>
                  <a:pt x="495300" y="533400"/>
                </a:lnTo>
                <a:lnTo>
                  <a:pt x="336550" y="1016000"/>
                </a:lnTo>
                <a:lnTo>
                  <a:pt x="0" y="0"/>
                </a:lnTo>
                <a:close/>
              </a:path>
            </a:pathLst>
          </a:custGeom>
          <a:solidFill>
            <a:srgbClr val="ED702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35"/>
          <p:cNvSpPr>
            <a:spLocks noChangeArrowheads="1"/>
          </p:cNvSpPr>
          <p:nvPr/>
        </p:nvSpPr>
        <p:spPr bwMode="auto">
          <a:xfrm>
            <a:off x="4792133" y="4851400"/>
            <a:ext cx="948267" cy="1219200"/>
          </a:xfrm>
          <a:custGeom>
            <a:avLst/>
            <a:gdLst>
              <a:gd name="T0" fmla="*/ 146050 w 711200"/>
              <a:gd name="T1" fmla="*/ 444500 h 914400"/>
              <a:gd name="T2" fmla="*/ 711200 w 711200"/>
              <a:gd name="T3" fmla="*/ 0 h 914400"/>
              <a:gd name="T4" fmla="*/ 0 w 711200"/>
              <a:gd name="T5" fmla="*/ 914400 h 914400"/>
              <a:gd name="T6" fmla="*/ 146050 w 711200"/>
              <a:gd name="T7" fmla="*/ 444500 h 914400"/>
              <a:gd name="T8" fmla="*/ 0 60000 65536"/>
              <a:gd name="T9" fmla="*/ 0 60000 65536"/>
              <a:gd name="T10" fmla="*/ 0 60000 65536"/>
              <a:gd name="T11" fmla="*/ 0 60000 65536"/>
              <a:gd name="T12" fmla="*/ 0 w 711200"/>
              <a:gd name="T13" fmla="*/ 0 h 914400"/>
              <a:gd name="T14" fmla="*/ 711200 w 711200"/>
              <a:gd name="T15" fmla="*/ 914400 h 914400"/>
            </a:gdLst>
            <a:ahLst/>
            <a:cxnLst>
              <a:cxn ang="T8">
                <a:pos x="T0" y="T1"/>
              </a:cxn>
              <a:cxn ang="T9">
                <a:pos x="T2" y="T3"/>
              </a:cxn>
              <a:cxn ang="T10">
                <a:pos x="T4" y="T5"/>
              </a:cxn>
              <a:cxn ang="T11">
                <a:pos x="T6" y="T7"/>
              </a:cxn>
            </a:cxnLst>
            <a:rect l="T12" t="T13" r="T14" b="T15"/>
            <a:pathLst>
              <a:path w="711200" h="914400">
                <a:moveTo>
                  <a:pt x="146050" y="444500"/>
                </a:moveTo>
                <a:lnTo>
                  <a:pt x="711200" y="0"/>
                </a:lnTo>
                <a:lnTo>
                  <a:pt x="0" y="914400"/>
                </a:lnTo>
                <a:lnTo>
                  <a:pt x="146050" y="444500"/>
                </a:lnTo>
                <a:close/>
              </a:path>
            </a:pathLst>
          </a:custGeom>
          <a:solidFill>
            <a:srgbClr val="E7303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36"/>
          <p:cNvSpPr>
            <a:spLocks noChangeArrowheads="1"/>
          </p:cNvSpPr>
          <p:nvPr/>
        </p:nvSpPr>
        <p:spPr bwMode="auto">
          <a:xfrm>
            <a:off x="5240867" y="4859867"/>
            <a:ext cx="728133" cy="575733"/>
          </a:xfrm>
          <a:custGeom>
            <a:avLst/>
            <a:gdLst>
              <a:gd name="T0" fmla="*/ 0 w 488950"/>
              <a:gd name="T1" fmla="*/ 431800 h 431800"/>
              <a:gd name="T2" fmla="*/ 488950 w 488950"/>
              <a:gd name="T3" fmla="*/ 425450 h 431800"/>
              <a:gd name="T4" fmla="*/ 311150 w 488950"/>
              <a:gd name="T5" fmla="*/ 0 h 431800"/>
              <a:gd name="T6" fmla="*/ 0 w 488950"/>
              <a:gd name="T7" fmla="*/ 431800 h 431800"/>
              <a:gd name="T8" fmla="*/ 0 60000 65536"/>
              <a:gd name="T9" fmla="*/ 0 60000 65536"/>
              <a:gd name="T10" fmla="*/ 0 60000 65536"/>
              <a:gd name="T11" fmla="*/ 0 60000 65536"/>
              <a:gd name="T12" fmla="*/ 0 w 488950"/>
              <a:gd name="T13" fmla="*/ 0 h 431800"/>
              <a:gd name="T14" fmla="*/ 488950 w 488950"/>
              <a:gd name="T15" fmla="*/ 431800 h 431800"/>
            </a:gdLst>
            <a:ahLst/>
            <a:cxnLst>
              <a:cxn ang="T8">
                <a:pos x="T0" y="T1"/>
              </a:cxn>
              <a:cxn ang="T9">
                <a:pos x="T2" y="T3"/>
              </a:cxn>
              <a:cxn ang="T10">
                <a:pos x="T4" y="T5"/>
              </a:cxn>
              <a:cxn ang="T11">
                <a:pos x="T6" y="T7"/>
              </a:cxn>
            </a:cxnLst>
            <a:rect l="T12" t="T13" r="T14" b="T15"/>
            <a:pathLst>
              <a:path w="488950" h="431800">
                <a:moveTo>
                  <a:pt x="0" y="431800"/>
                </a:moveTo>
                <a:lnTo>
                  <a:pt x="488950" y="425450"/>
                </a:lnTo>
                <a:lnTo>
                  <a:pt x="311150" y="0"/>
                </a:lnTo>
                <a:lnTo>
                  <a:pt x="0" y="431800"/>
                </a:lnTo>
                <a:close/>
              </a:path>
            </a:pathLst>
          </a:custGeom>
          <a:solidFill>
            <a:srgbClr val="B71C3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39"/>
          <p:cNvSpPr>
            <a:spLocks noChangeArrowheads="1"/>
          </p:cNvSpPr>
          <p:nvPr/>
        </p:nvSpPr>
        <p:spPr bwMode="auto">
          <a:xfrm>
            <a:off x="4766734" y="5494867"/>
            <a:ext cx="905933" cy="948267"/>
          </a:xfrm>
          <a:custGeom>
            <a:avLst/>
            <a:gdLst>
              <a:gd name="T0" fmla="*/ 355600 w 679450"/>
              <a:gd name="T1" fmla="*/ 0 h 711200"/>
              <a:gd name="T2" fmla="*/ 679450 w 679450"/>
              <a:gd name="T3" fmla="*/ 711200 h 711200"/>
              <a:gd name="T4" fmla="*/ 0 w 679450"/>
              <a:gd name="T5" fmla="*/ 450850 h 711200"/>
              <a:gd name="T6" fmla="*/ 355600 w 679450"/>
              <a:gd name="T7" fmla="*/ 0 h 711200"/>
              <a:gd name="T8" fmla="*/ 0 60000 65536"/>
              <a:gd name="T9" fmla="*/ 0 60000 65536"/>
              <a:gd name="T10" fmla="*/ 0 60000 65536"/>
              <a:gd name="T11" fmla="*/ 0 60000 65536"/>
              <a:gd name="T12" fmla="*/ 0 w 679450"/>
              <a:gd name="T13" fmla="*/ 0 h 711200"/>
              <a:gd name="T14" fmla="*/ 679450 w 679450"/>
              <a:gd name="T15" fmla="*/ 711200 h 711200"/>
            </a:gdLst>
            <a:ahLst/>
            <a:cxnLst>
              <a:cxn ang="T8">
                <a:pos x="T0" y="T1"/>
              </a:cxn>
              <a:cxn ang="T9">
                <a:pos x="T2" y="T3"/>
              </a:cxn>
              <a:cxn ang="T10">
                <a:pos x="T4" y="T5"/>
              </a:cxn>
              <a:cxn ang="T11">
                <a:pos x="T6" y="T7"/>
              </a:cxn>
            </a:cxnLst>
            <a:rect l="T12" t="T13" r="T14" b="T15"/>
            <a:pathLst>
              <a:path w="679450" h="711200">
                <a:moveTo>
                  <a:pt x="355600" y="0"/>
                </a:moveTo>
                <a:lnTo>
                  <a:pt x="679450" y="711200"/>
                </a:lnTo>
                <a:lnTo>
                  <a:pt x="0" y="450850"/>
                </a:lnTo>
                <a:lnTo>
                  <a:pt x="355600" y="0"/>
                </a:lnTo>
                <a:close/>
              </a:path>
            </a:pathLst>
          </a:custGeom>
          <a:solidFill>
            <a:srgbClr val="C41F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42"/>
          <p:cNvSpPr>
            <a:spLocks noChangeArrowheads="1"/>
          </p:cNvSpPr>
          <p:nvPr/>
        </p:nvSpPr>
        <p:spPr bwMode="auto">
          <a:xfrm>
            <a:off x="5207000" y="5435600"/>
            <a:ext cx="1176867" cy="982133"/>
          </a:xfrm>
          <a:custGeom>
            <a:avLst/>
            <a:gdLst>
              <a:gd name="T0" fmla="*/ 0 w 844550"/>
              <a:gd name="T1" fmla="*/ 0 h 736600"/>
              <a:gd name="T2" fmla="*/ 844550 w 844550"/>
              <a:gd name="T3" fmla="*/ 736600 h 736600"/>
              <a:gd name="T4" fmla="*/ 685800 w 844550"/>
              <a:gd name="T5" fmla="*/ 323850 h 736600"/>
              <a:gd name="T6" fmla="*/ 0 w 844550"/>
              <a:gd name="T7" fmla="*/ 0 h 736600"/>
              <a:gd name="T8" fmla="*/ 0 60000 65536"/>
              <a:gd name="T9" fmla="*/ 0 60000 65536"/>
              <a:gd name="T10" fmla="*/ 0 60000 65536"/>
              <a:gd name="T11" fmla="*/ 0 60000 65536"/>
              <a:gd name="T12" fmla="*/ 0 w 844550"/>
              <a:gd name="T13" fmla="*/ 0 h 736600"/>
              <a:gd name="T14" fmla="*/ 844550 w 844550"/>
              <a:gd name="T15" fmla="*/ 736600 h 736600"/>
            </a:gdLst>
            <a:ahLst/>
            <a:cxnLst>
              <a:cxn ang="T8">
                <a:pos x="T0" y="T1"/>
              </a:cxn>
              <a:cxn ang="T9">
                <a:pos x="T2" y="T3"/>
              </a:cxn>
              <a:cxn ang="T10">
                <a:pos x="T4" y="T5"/>
              </a:cxn>
              <a:cxn ang="T11">
                <a:pos x="T6" y="T7"/>
              </a:cxn>
            </a:cxnLst>
            <a:rect l="T12" t="T13" r="T14" b="T15"/>
            <a:pathLst>
              <a:path w="844550" h="736600">
                <a:moveTo>
                  <a:pt x="0" y="0"/>
                </a:moveTo>
                <a:lnTo>
                  <a:pt x="844550" y="736600"/>
                </a:lnTo>
                <a:lnTo>
                  <a:pt x="685800" y="323850"/>
                </a:lnTo>
                <a:lnTo>
                  <a:pt x="0" y="0"/>
                </a:lnTo>
                <a:close/>
              </a:path>
            </a:pathLst>
          </a:custGeom>
          <a:solidFill>
            <a:srgbClr val="F455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43"/>
          <p:cNvSpPr>
            <a:spLocks noChangeArrowheads="1"/>
          </p:cNvSpPr>
          <p:nvPr/>
        </p:nvSpPr>
        <p:spPr bwMode="auto">
          <a:xfrm>
            <a:off x="4428067" y="6443134"/>
            <a:ext cx="1464733" cy="448733"/>
          </a:xfrm>
          <a:custGeom>
            <a:avLst/>
            <a:gdLst>
              <a:gd name="T0" fmla="*/ 0 w 1098550"/>
              <a:gd name="T1" fmla="*/ 101600 h 336550"/>
              <a:gd name="T2" fmla="*/ 946150 w 1098550"/>
              <a:gd name="T3" fmla="*/ 0 h 336550"/>
              <a:gd name="T4" fmla="*/ 1098550 w 1098550"/>
              <a:gd name="T5" fmla="*/ 336550 h 336550"/>
              <a:gd name="T6" fmla="*/ 0 w 1098550"/>
              <a:gd name="T7" fmla="*/ 101600 h 336550"/>
              <a:gd name="T8" fmla="*/ 0 60000 65536"/>
              <a:gd name="T9" fmla="*/ 0 60000 65536"/>
              <a:gd name="T10" fmla="*/ 0 60000 65536"/>
              <a:gd name="T11" fmla="*/ 0 60000 65536"/>
              <a:gd name="T12" fmla="*/ 0 w 1098550"/>
              <a:gd name="T13" fmla="*/ 0 h 336550"/>
              <a:gd name="T14" fmla="*/ 1098550 w 1098550"/>
              <a:gd name="T15" fmla="*/ 336550 h 336550"/>
            </a:gdLst>
            <a:ahLst/>
            <a:cxnLst>
              <a:cxn ang="T8">
                <a:pos x="T0" y="T1"/>
              </a:cxn>
              <a:cxn ang="T9">
                <a:pos x="T2" y="T3"/>
              </a:cxn>
              <a:cxn ang="T10">
                <a:pos x="T4" y="T5"/>
              </a:cxn>
              <a:cxn ang="T11">
                <a:pos x="T6" y="T7"/>
              </a:cxn>
            </a:cxnLst>
            <a:rect l="T12" t="T13" r="T14" b="T15"/>
            <a:pathLst>
              <a:path w="1098550" h="336550">
                <a:moveTo>
                  <a:pt x="0" y="101600"/>
                </a:moveTo>
                <a:lnTo>
                  <a:pt x="946150" y="0"/>
                </a:lnTo>
                <a:lnTo>
                  <a:pt x="1098550" y="336550"/>
                </a:lnTo>
                <a:lnTo>
                  <a:pt x="0" y="101600"/>
                </a:lnTo>
                <a:close/>
              </a:path>
            </a:pathLst>
          </a:custGeom>
          <a:solidFill>
            <a:srgbClr val="F66E2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47"/>
          <p:cNvSpPr>
            <a:spLocks noChangeArrowheads="1"/>
          </p:cNvSpPr>
          <p:nvPr/>
        </p:nvSpPr>
        <p:spPr bwMode="auto">
          <a:xfrm>
            <a:off x="5672667" y="6417733"/>
            <a:ext cx="719667" cy="508000"/>
          </a:xfrm>
          <a:custGeom>
            <a:avLst/>
            <a:gdLst>
              <a:gd name="T0" fmla="*/ 0 w 520700"/>
              <a:gd name="T1" fmla="*/ 6350 h 355600"/>
              <a:gd name="T2" fmla="*/ 520700 w 520700"/>
              <a:gd name="T3" fmla="*/ 0 h 355600"/>
              <a:gd name="T4" fmla="*/ 171450 w 520700"/>
              <a:gd name="T5" fmla="*/ 355600 h 355600"/>
              <a:gd name="T6" fmla="*/ 0 w 520700"/>
              <a:gd name="T7" fmla="*/ 6350 h 355600"/>
              <a:gd name="T8" fmla="*/ 0 60000 65536"/>
              <a:gd name="T9" fmla="*/ 0 60000 65536"/>
              <a:gd name="T10" fmla="*/ 0 60000 65536"/>
              <a:gd name="T11" fmla="*/ 0 60000 65536"/>
              <a:gd name="T12" fmla="*/ 0 w 520700"/>
              <a:gd name="T13" fmla="*/ 0 h 355600"/>
              <a:gd name="T14" fmla="*/ 520700 w 520700"/>
              <a:gd name="T15" fmla="*/ 355600 h 355600"/>
            </a:gdLst>
            <a:ahLst/>
            <a:cxnLst>
              <a:cxn ang="T8">
                <a:pos x="T0" y="T1"/>
              </a:cxn>
              <a:cxn ang="T9">
                <a:pos x="T2" y="T3"/>
              </a:cxn>
              <a:cxn ang="T10">
                <a:pos x="T4" y="T5"/>
              </a:cxn>
              <a:cxn ang="T11">
                <a:pos x="T6" y="T7"/>
              </a:cxn>
            </a:cxnLst>
            <a:rect l="T12" t="T13" r="T14" b="T15"/>
            <a:pathLst>
              <a:path w="520700" h="355600">
                <a:moveTo>
                  <a:pt x="0" y="6350"/>
                </a:moveTo>
                <a:lnTo>
                  <a:pt x="520700" y="0"/>
                </a:lnTo>
                <a:lnTo>
                  <a:pt x="171450" y="355600"/>
                </a:lnTo>
                <a:lnTo>
                  <a:pt x="0" y="6350"/>
                </a:lnTo>
                <a:close/>
              </a:path>
            </a:pathLst>
          </a:custGeom>
          <a:solidFill>
            <a:srgbClr val="BC23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49"/>
          <p:cNvSpPr>
            <a:spLocks noChangeArrowheads="1"/>
          </p:cNvSpPr>
          <p:nvPr/>
        </p:nvSpPr>
        <p:spPr bwMode="auto">
          <a:xfrm>
            <a:off x="3302000" y="-50800"/>
            <a:ext cx="516467" cy="194733"/>
          </a:xfrm>
          <a:custGeom>
            <a:avLst/>
            <a:gdLst>
              <a:gd name="T0" fmla="*/ 0 w 387350"/>
              <a:gd name="T1" fmla="*/ 19050 h 146050"/>
              <a:gd name="T2" fmla="*/ 114300 w 387350"/>
              <a:gd name="T3" fmla="*/ 146050 h 146050"/>
              <a:gd name="T4" fmla="*/ 387350 w 387350"/>
              <a:gd name="T5" fmla="*/ 0 h 146050"/>
              <a:gd name="T6" fmla="*/ 0 w 387350"/>
              <a:gd name="T7" fmla="*/ 19050 h 146050"/>
              <a:gd name="T8" fmla="*/ 0 60000 65536"/>
              <a:gd name="T9" fmla="*/ 0 60000 65536"/>
              <a:gd name="T10" fmla="*/ 0 60000 65536"/>
              <a:gd name="T11" fmla="*/ 0 60000 65536"/>
              <a:gd name="T12" fmla="*/ 0 w 387350"/>
              <a:gd name="T13" fmla="*/ 0 h 146050"/>
              <a:gd name="T14" fmla="*/ 387350 w 387350"/>
              <a:gd name="T15" fmla="*/ 146050 h 146050"/>
            </a:gdLst>
            <a:ahLst/>
            <a:cxnLst>
              <a:cxn ang="T8">
                <a:pos x="T0" y="T1"/>
              </a:cxn>
              <a:cxn ang="T9">
                <a:pos x="T2" y="T3"/>
              </a:cxn>
              <a:cxn ang="T10">
                <a:pos x="T4" y="T5"/>
              </a:cxn>
              <a:cxn ang="T11">
                <a:pos x="T6" y="T7"/>
              </a:cxn>
            </a:cxnLst>
            <a:rect l="T12" t="T13" r="T14" b="T15"/>
            <a:pathLst>
              <a:path w="387350" h="146050">
                <a:moveTo>
                  <a:pt x="0" y="19050"/>
                </a:moveTo>
                <a:lnTo>
                  <a:pt x="114300" y="146050"/>
                </a:lnTo>
                <a:lnTo>
                  <a:pt x="387350" y="0"/>
                </a:lnTo>
                <a:lnTo>
                  <a:pt x="0" y="19050"/>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50"/>
          <p:cNvSpPr>
            <a:spLocks noChangeArrowheads="1"/>
          </p:cNvSpPr>
          <p:nvPr/>
        </p:nvSpPr>
        <p:spPr bwMode="auto">
          <a:xfrm>
            <a:off x="5630334" y="657195"/>
            <a:ext cx="270933" cy="203200"/>
          </a:xfrm>
          <a:custGeom>
            <a:avLst/>
            <a:gdLst>
              <a:gd name="T0" fmla="*/ 114300 w 203200"/>
              <a:gd name="T1" fmla="*/ 0 h 152400"/>
              <a:gd name="T2" fmla="*/ 0 w 203200"/>
              <a:gd name="T3" fmla="*/ 152400 h 152400"/>
              <a:gd name="T4" fmla="*/ 203200 w 203200"/>
              <a:gd name="T5" fmla="*/ 63500 h 152400"/>
              <a:gd name="T6" fmla="*/ 114300 w 203200"/>
              <a:gd name="T7" fmla="*/ 0 h 152400"/>
              <a:gd name="T8" fmla="*/ 0 60000 65536"/>
              <a:gd name="T9" fmla="*/ 0 60000 65536"/>
              <a:gd name="T10" fmla="*/ 0 60000 65536"/>
              <a:gd name="T11" fmla="*/ 0 60000 65536"/>
              <a:gd name="T12" fmla="*/ 0 w 203200"/>
              <a:gd name="T13" fmla="*/ 0 h 152400"/>
              <a:gd name="T14" fmla="*/ 203200 w 203200"/>
              <a:gd name="T15" fmla="*/ 152400 h 152400"/>
            </a:gdLst>
            <a:ahLst/>
            <a:cxnLst>
              <a:cxn ang="T8">
                <a:pos x="T0" y="T1"/>
              </a:cxn>
              <a:cxn ang="T9">
                <a:pos x="T2" y="T3"/>
              </a:cxn>
              <a:cxn ang="T10">
                <a:pos x="T4" y="T5"/>
              </a:cxn>
              <a:cxn ang="T11">
                <a:pos x="T6" y="T7"/>
              </a:cxn>
            </a:cxnLst>
            <a:rect l="T12" t="T13" r="T14" b="T15"/>
            <a:pathLst>
              <a:path w="203200" h="152400">
                <a:moveTo>
                  <a:pt x="114300" y="0"/>
                </a:moveTo>
                <a:lnTo>
                  <a:pt x="0" y="152400"/>
                </a:lnTo>
                <a:lnTo>
                  <a:pt x="203200" y="63500"/>
                </a:lnTo>
                <a:lnTo>
                  <a:pt x="114300" y="0"/>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51"/>
          <p:cNvSpPr>
            <a:spLocks noChangeArrowheads="1"/>
          </p:cNvSpPr>
          <p:nvPr/>
        </p:nvSpPr>
        <p:spPr bwMode="auto">
          <a:xfrm>
            <a:off x="6104467" y="1652028"/>
            <a:ext cx="355600" cy="381000"/>
          </a:xfrm>
          <a:custGeom>
            <a:avLst/>
            <a:gdLst>
              <a:gd name="T0" fmla="*/ 0 w 266700"/>
              <a:gd name="T1" fmla="*/ 0 h 285750"/>
              <a:gd name="T2" fmla="*/ 266700 w 266700"/>
              <a:gd name="T3" fmla="*/ 6350 h 285750"/>
              <a:gd name="T4" fmla="*/ 222250 w 266700"/>
              <a:gd name="T5" fmla="*/ 285750 h 285750"/>
              <a:gd name="T6" fmla="*/ 0 w 266700"/>
              <a:gd name="T7" fmla="*/ 0 h 285750"/>
              <a:gd name="T8" fmla="*/ 0 60000 65536"/>
              <a:gd name="T9" fmla="*/ 0 60000 65536"/>
              <a:gd name="T10" fmla="*/ 0 60000 65536"/>
              <a:gd name="T11" fmla="*/ 0 60000 65536"/>
              <a:gd name="T12" fmla="*/ 0 w 266700"/>
              <a:gd name="T13" fmla="*/ 0 h 285750"/>
              <a:gd name="T14" fmla="*/ 266700 w 266700"/>
              <a:gd name="T15" fmla="*/ 285750 h 285750"/>
            </a:gdLst>
            <a:ahLst/>
            <a:cxnLst>
              <a:cxn ang="T8">
                <a:pos x="T0" y="T1"/>
              </a:cxn>
              <a:cxn ang="T9">
                <a:pos x="T2" y="T3"/>
              </a:cxn>
              <a:cxn ang="T10">
                <a:pos x="T4" y="T5"/>
              </a:cxn>
              <a:cxn ang="T11">
                <a:pos x="T6" y="T7"/>
              </a:cxn>
            </a:cxnLst>
            <a:rect l="T12" t="T13" r="T14" b="T15"/>
            <a:pathLst>
              <a:path w="266700" h="285750">
                <a:moveTo>
                  <a:pt x="0" y="0"/>
                </a:moveTo>
                <a:lnTo>
                  <a:pt x="266700" y="6350"/>
                </a:lnTo>
                <a:lnTo>
                  <a:pt x="222250" y="285750"/>
                </a:lnTo>
                <a:lnTo>
                  <a:pt x="0" y="0"/>
                </a:lnTo>
                <a:close/>
              </a:path>
            </a:pathLst>
          </a:custGeom>
          <a:solidFill>
            <a:srgbClr val="EB253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52"/>
          <p:cNvSpPr>
            <a:spLocks noChangeArrowheads="1"/>
          </p:cNvSpPr>
          <p:nvPr/>
        </p:nvSpPr>
        <p:spPr bwMode="auto">
          <a:xfrm>
            <a:off x="5808134" y="269844"/>
            <a:ext cx="448733" cy="203200"/>
          </a:xfrm>
          <a:custGeom>
            <a:avLst/>
            <a:gdLst>
              <a:gd name="T0" fmla="*/ 0 w 336550"/>
              <a:gd name="T1" fmla="*/ 0 h 152400"/>
              <a:gd name="T2" fmla="*/ 336550 w 336550"/>
              <a:gd name="T3" fmla="*/ 12700 h 152400"/>
              <a:gd name="T4" fmla="*/ 165100 w 336550"/>
              <a:gd name="T5" fmla="*/ 152400 h 152400"/>
              <a:gd name="T6" fmla="*/ 0 w 336550"/>
              <a:gd name="T7" fmla="*/ 0 h 152400"/>
              <a:gd name="T8" fmla="*/ 0 60000 65536"/>
              <a:gd name="T9" fmla="*/ 0 60000 65536"/>
              <a:gd name="T10" fmla="*/ 0 60000 65536"/>
              <a:gd name="T11" fmla="*/ 0 60000 65536"/>
              <a:gd name="T12" fmla="*/ 0 w 336550"/>
              <a:gd name="T13" fmla="*/ 0 h 152400"/>
              <a:gd name="T14" fmla="*/ 336550 w 336550"/>
              <a:gd name="T15" fmla="*/ 152400 h 152400"/>
            </a:gdLst>
            <a:ahLst/>
            <a:cxnLst>
              <a:cxn ang="T8">
                <a:pos x="T0" y="T1"/>
              </a:cxn>
              <a:cxn ang="T9">
                <a:pos x="T2" y="T3"/>
              </a:cxn>
              <a:cxn ang="T10">
                <a:pos x="T4" y="T5"/>
              </a:cxn>
              <a:cxn ang="T11">
                <a:pos x="T6" y="T7"/>
              </a:cxn>
            </a:cxnLst>
            <a:rect l="T12" t="T13" r="T14" b="T15"/>
            <a:pathLst>
              <a:path w="336550" h="152400">
                <a:moveTo>
                  <a:pt x="0" y="0"/>
                </a:moveTo>
                <a:lnTo>
                  <a:pt x="336550" y="12700"/>
                </a:lnTo>
                <a:lnTo>
                  <a:pt x="165100" y="152400"/>
                </a:lnTo>
                <a:lnTo>
                  <a:pt x="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3"/>
          <p:cNvSpPr>
            <a:spLocks noChangeArrowheads="1"/>
          </p:cNvSpPr>
          <p:nvPr/>
        </p:nvSpPr>
        <p:spPr bwMode="auto">
          <a:xfrm>
            <a:off x="6070600" y="3499877"/>
            <a:ext cx="321733" cy="338667"/>
          </a:xfrm>
          <a:custGeom>
            <a:avLst/>
            <a:gdLst>
              <a:gd name="T0" fmla="*/ 0 w 241300"/>
              <a:gd name="T1" fmla="*/ 0 h 254000"/>
              <a:gd name="T2" fmla="*/ 241300 w 241300"/>
              <a:gd name="T3" fmla="*/ 69850 h 254000"/>
              <a:gd name="T4" fmla="*/ 95250 w 241300"/>
              <a:gd name="T5" fmla="*/ 254000 h 254000"/>
              <a:gd name="T6" fmla="*/ 0 w 241300"/>
              <a:gd name="T7" fmla="*/ 0 h 254000"/>
              <a:gd name="T8" fmla="*/ 0 60000 65536"/>
              <a:gd name="T9" fmla="*/ 0 60000 65536"/>
              <a:gd name="T10" fmla="*/ 0 60000 65536"/>
              <a:gd name="T11" fmla="*/ 0 60000 65536"/>
              <a:gd name="T12" fmla="*/ 0 w 241300"/>
              <a:gd name="T13" fmla="*/ 0 h 254000"/>
              <a:gd name="T14" fmla="*/ 241300 w 241300"/>
              <a:gd name="T15" fmla="*/ 254000 h 254000"/>
            </a:gdLst>
            <a:ahLst/>
            <a:cxnLst>
              <a:cxn ang="T8">
                <a:pos x="T0" y="T1"/>
              </a:cxn>
              <a:cxn ang="T9">
                <a:pos x="T2" y="T3"/>
              </a:cxn>
              <a:cxn ang="T10">
                <a:pos x="T4" y="T5"/>
              </a:cxn>
              <a:cxn ang="T11">
                <a:pos x="T6" y="T7"/>
              </a:cxn>
            </a:cxnLst>
            <a:rect l="T12" t="T13" r="T14" b="T15"/>
            <a:pathLst>
              <a:path w="241300" h="254000">
                <a:moveTo>
                  <a:pt x="0" y="0"/>
                </a:moveTo>
                <a:lnTo>
                  <a:pt x="241300" y="69850"/>
                </a:lnTo>
                <a:lnTo>
                  <a:pt x="95250" y="25400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54"/>
          <p:cNvSpPr>
            <a:spLocks noChangeArrowheads="1"/>
          </p:cNvSpPr>
          <p:nvPr/>
        </p:nvSpPr>
        <p:spPr bwMode="auto">
          <a:xfrm>
            <a:off x="6578600" y="5486400"/>
            <a:ext cx="355600" cy="406400"/>
          </a:xfrm>
          <a:custGeom>
            <a:avLst/>
            <a:gdLst>
              <a:gd name="T0" fmla="*/ 234950 w 266700"/>
              <a:gd name="T1" fmla="*/ 0 h 304800"/>
              <a:gd name="T2" fmla="*/ 0 w 266700"/>
              <a:gd name="T3" fmla="*/ 304800 h 304800"/>
              <a:gd name="T4" fmla="*/ 266700 w 266700"/>
              <a:gd name="T5" fmla="*/ 241300 h 304800"/>
              <a:gd name="T6" fmla="*/ 234950 w 266700"/>
              <a:gd name="T7" fmla="*/ 0 h 304800"/>
              <a:gd name="T8" fmla="*/ 0 60000 65536"/>
              <a:gd name="T9" fmla="*/ 0 60000 65536"/>
              <a:gd name="T10" fmla="*/ 0 60000 65536"/>
              <a:gd name="T11" fmla="*/ 0 60000 65536"/>
              <a:gd name="T12" fmla="*/ 0 w 266700"/>
              <a:gd name="T13" fmla="*/ 0 h 304800"/>
              <a:gd name="T14" fmla="*/ 266700 w 266700"/>
              <a:gd name="T15" fmla="*/ 304800 h 304800"/>
            </a:gdLst>
            <a:ahLst/>
            <a:cxnLst>
              <a:cxn ang="T8">
                <a:pos x="T0" y="T1"/>
              </a:cxn>
              <a:cxn ang="T9">
                <a:pos x="T2" y="T3"/>
              </a:cxn>
              <a:cxn ang="T10">
                <a:pos x="T4" y="T5"/>
              </a:cxn>
              <a:cxn ang="T11">
                <a:pos x="T6" y="T7"/>
              </a:cxn>
            </a:cxnLst>
            <a:rect l="T12" t="T13" r="T14" b="T15"/>
            <a:pathLst>
              <a:path w="266700" h="304800">
                <a:moveTo>
                  <a:pt x="234950" y="0"/>
                </a:moveTo>
                <a:lnTo>
                  <a:pt x="0" y="304800"/>
                </a:lnTo>
                <a:lnTo>
                  <a:pt x="266700" y="241300"/>
                </a:lnTo>
                <a:lnTo>
                  <a:pt x="23495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55"/>
          <p:cNvSpPr>
            <a:spLocks noChangeArrowheads="1"/>
          </p:cNvSpPr>
          <p:nvPr/>
        </p:nvSpPr>
        <p:spPr bwMode="auto">
          <a:xfrm>
            <a:off x="6874934" y="6206067"/>
            <a:ext cx="245533" cy="347133"/>
          </a:xfrm>
          <a:custGeom>
            <a:avLst/>
            <a:gdLst>
              <a:gd name="T0" fmla="*/ 57150 w 184150"/>
              <a:gd name="T1" fmla="*/ 0 h 260350"/>
              <a:gd name="T2" fmla="*/ 0 w 184150"/>
              <a:gd name="T3" fmla="*/ 241300 h 260350"/>
              <a:gd name="T4" fmla="*/ 184150 w 184150"/>
              <a:gd name="T5" fmla="*/ 260350 h 260350"/>
              <a:gd name="T6" fmla="*/ 57150 w 184150"/>
              <a:gd name="T7" fmla="*/ 0 h 260350"/>
              <a:gd name="T8" fmla="*/ 0 60000 65536"/>
              <a:gd name="T9" fmla="*/ 0 60000 65536"/>
              <a:gd name="T10" fmla="*/ 0 60000 65536"/>
              <a:gd name="T11" fmla="*/ 0 60000 65536"/>
              <a:gd name="T12" fmla="*/ 0 w 184150"/>
              <a:gd name="T13" fmla="*/ 0 h 260350"/>
              <a:gd name="T14" fmla="*/ 184150 w 184150"/>
              <a:gd name="T15" fmla="*/ 260350 h 260350"/>
            </a:gdLst>
            <a:ahLst/>
            <a:cxnLst>
              <a:cxn ang="T8">
                <a:pos x="T0" y="T1"/>
              </a:cxn>
              <a:cxn ang="T9">
                <a:pos x="T2" y="T3"/>
              </a:cxn>
              <a:cxn ang="T10">
                <a:pos x="T4" y="T5"/>
              </a:cxn>
              <a:cxn ang="T11">
                <a:pos x="T6" y="T7"/>
              </a:cxn>
            </a:cxnLst>
            <a:rect l="T12" t="T13" r="T14" b="T15"/>
            <a:pathLst>
              <a:path w="184150" h="260350">
                <a:moveTo>
                  <a:pt x="57150" y="0"/>
                </a:moveTo>
                <a:lnTo>
                  <a:pt x="0" y="241300"/>
                </a:lnTo>
                <a:lnTo>
                  <a:pt x="184150" y="260350"/>
                </a:lnTo>
                <a:lnTo>
                  <a:pt x="5715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56"/>
          <p:cNvSpPr>
            <a:spLocks noChangeArrowheads="1"/>
          </p:cNvSpPr>
          <p:nvPr/>
        </p:nvSpPr>
        <p:spPr bwMode="auto">
          <a:xfrm>
            <a:off x="7010400" y="5723467"/>
            <a:ext cx="254000" cy="160867"/>
          </a:xfrm>
          <a:custGeom>
            <a:avLst/>
            <a:gdLst>
              <a:gd name="T0" fmla="*/ 0 w 190500"/>
              <a:gd name="T1" fmla="*/ 19050 h 120650"/>
              <a:gd name="T2" fmla="*/ 0 w 190500"/>
              <a:gd name="T3" fmla="*/ 19050 h 120650"/>
              <a:gd name="T4" fmla="*/ 63500 w 190500"/>
              <a:gd name="T5" fmla="*/ 19050 h 120650"/>
              <a:gd name="T6" fmla="*/ 190500 w 190500"/>
              <a:gd name="T7" fmla="*/ 0 h 120650"/>
              <a:gd name="T8" fmla="*/ 19050 w 190500"/>
              <a:gd name="T9" fmla="*/ 120650 h 120650"/>
              <a:gd name="T10" fmla="*/ 0 w 190500"/>
              <a:gd name="T11" fmla="*/ 19050 h 120650"/>
              <a:gd name="T12" fmla="*/ 0 60000 65536"/>
              <a:gd name="T13" fmla="*/ 0 60000 65536"/>
              <a:gd name="T14" fmla="*/ 0 60000 65536"/>
              <a:gd name="T15" fmla="*/ 0 60000 65536"/>
              <a:gd name="T16" fmla="*/ 0 60000 65536"/>
              <a:gd name="T17" fmla="*/ 0 60000 65536"/>
              <a:gd name="T18" fmla="*/ 0 w 190500"/>
              <a:gd name="T19" fmla="*/ 0 h 120650"/>
              <a:gd name="T20" fmla="*/ 190500 w 190500"/>
              <a:gd name="T21" fmla="*/ 120650 h 120650"/>
            </a:gdLst>
            <a:ahLst/>
            <a:cxnLst>
              <a:cxn ang="T12">
                <a:pos x="T0" y="T1"/>
              </a:cxn>
              <a:cxn ang="T13">
                <a:pos x="T2" y="T3"/>
              </a:cxn>
              <a:cxn ang="T14">
                <a:pos x="T4" y="T5"/>
              </a:cxn>
              <a:cxn ang="T15">
                <a:pos x="T6" y="T7"/>
              </a:cxn>
              <a:cxn ang="T16">
                <a:pos x="T8" y="T9"/>
              </a:cxn>
              <a:cxn ang="T17">
                <a:pos x="T10" y="T11"/>
              </a:cxn>
            </a:cxnLst>
            <a:rect l="T18" t="T19" r="T20" b="T21"/>
            <a:pathLst>
              <a:path w="190500" h="120650">
                <a:moveTo>
                  <a:pt x="0" y="19050"/>
                </a:moveTo>
                <a:lnTo>
                  <a:pt x="0" y="19050"/>
                </a:lnTo>
                <a:lnTo>
                  <a:pt x="63500" y="19050"/>
                </a:lnTo>
                <a:lnTo>
                  <a:pt x="190500" y="0"/>
                </a:lnTo>
                <a:lnTo>
                  <a:pt x="19050" y="120650"/>
                </a:lnTo>
                <a:lnTo>
                  <a:pt x="0" y="19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57"/>
          <p:cNvSpPr>
            <a:spLocks noChangeArrowheads="1"/>
          </p:cNvSpPr>
          <p:nvPr/>
        </p:nvSpPr>
        <p:spPr bwMode="auto">
          <a:xfrm>
            <a:off x="6460067" y="3753877"/>
            <a:ext cx="152400" cy="160867"/>
          </a:xfrm>
          <a:custGeom>
            <a:avLst/>
            <a:gdLst>
              <a:gd name="T0" fmla="*/ 25400 w 114300"/>
              <a:gd name="T1" fmla="*/ 0 h 120650"/>
              <a:gd name="T2" fmla="*/ 114300 w 114300"/>
              <a:gd name="T3" fmla="*/ 120650 h 120650"/>
              <a:gd name="T4" fmla="*/ 0 w 114300"/>
              <a:gd name="T5" fmla="*/ 82550 h 120650"/>
              <a:gd name="T6" fmla="*/ 25400 w 114300"/>
              <a:gd name="T7" fmla="*/ 0 h 120650"/>
              <a:gd name="T8" fmla="*/ 0 60000 65536"/>
              <a:gd name="T9" fmla="*/ 0 60000 65536"/>
              <a:gd name="T10" fmla="*/ 0 60000 65536"/>
              <a:gd name="T11" fmla="*/ 0 60000 65536"/>
              <a:gd name="T12" fmla="*/ 0 w 114300"/>
              <a:gd name="T13" fmla="*/ 0 h 120650"/>
              <a:gd name="T14" fmla="*/ 114300 w 114300"/>
              <a:gd name="T15" fmla="*/ 120650 h 120650"/>
            </a:gdLst>
            <a:ahLst/>
            <a:cxnLst>
              <a:cxn ang="T8">
                <a:pos x="T0" y="T1"/>
              </a:cxn>
              <a:cxn ang="T9">
                <a:pos x="T2" y="T3"/>
              </a:cxn>
              <a:cxn ang="T10">
                <a:pos x="T4" y="T5"/>
              </a:cxn>
              <a:cxn ang="T11">
                <a:pos x="T6" y="T7"/>
              </a:cxn>
            </a:cxnLst>
            <a:rect l="T12" t="T13" r="T14" b="T15"/>
            <a:pathLst>
              <a:path w="114300" h="120650">
                <a:moveTo>
                  <a:pt x="25400" y="0"/>
                </a:moveTo>
                <a:lnTo>
                  <a:pt x="114300" y="120650"/>
                </a:lnTo>
                <a:lnTo>
                  <a:pt x="0" y="82550"/>
                </a:lnTo>
                <a:lnTo>
                  <a:pt x="25400" y="0"/>
                </a:lnTo>
                <a:close/>
              </a:path>
            </a:pathLst>
          </a:custGeom>
          <a:solidFill>
            <a:srgbClr val="EA524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58"/>
          <p:cNvSpPr>
            <a:spLocks noChangeArrowheads="1"/>
          </p:cNvSpPr>
          <p:nvPr/>
        </p:nvSpPr>
        <p:spPr bwMode="auto">
          <a:xfrm>
            <a:off x="5283200" y="423333"/>
            <a:ext cx="203200" cy="3556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65"/>
          <p:cNvSpPr>
            <a:spLocks noChangeArrowheads="1"/>
          </p:cNvSpPr>
          <p:nvPr/>
        </p:nvSpPr>
        <p:spPr bwMode="auto">
          <a:xfrm>
            <a:off x="7264400" y="6705600"/>
            <a:ext cx="203200" cy="3556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直角三角形 72"/>
          <p:cNvSpPr>
            <a:spLocks noChangeArrowheads="1"/>
          </p:cNvSpPr>
          <p:nvPr/>
        </p:nvSpPr>
        <p:spPr bwMode="auto">
          <a:xfrm rot="5400000">
            <a:off x="-1057" y="-3175"/>
            <a:ext cx="1185333" cy="1191684"/>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直角三角形 73"/>
          <p:cNvSpPr>
            <a:spLocks noChangeArrowheads="1"/>
          </p:cNvSpPr>
          <p:nvPr/>
        </p:nvSpPr>
        <p:spPr bwMode="auto">
          <a:xfrm rot="5400000">
            <a:off x="0" y="0"/>
            <a:ext cx="973667" cy="973667"/>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直角三角形 74"/>
          <p:cNvSpPr>
            <a:spLocks noChangeArrowheads="1"/>
          </p:cNvSpPr>
          <p:nvPr/>
        </p:nvSpPr>
        <p:spPr bwMode="auto">
          <a:xfrm rot="5400000">
            <a:off x="139701" y="139701"/>
            <a:ext cx="700617" cy="700617"/>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75"/>
          <p:cNvSpPr>
            <a:spLocks noChangeArrowheads="1"/>
          </p:cNvSpPr>
          <p:nvPr/>
        </p:nvSpPr>
        <p:spPr bwMode="auto">
          <a:xfrm rot="2700000">
            <a:off x="466726" y="39160"/>
            <a:ext cx="150284" cy="994833"/>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nchor="ctr"/>
          <a:lstStyle/>
          <a:p>
            <a:pPr algn="ctr" defTabSz="913765" fontAlgn="base">
              <a:spcBef>
                <a:spcPct val="0"/>
              </a:spcBef>
              <a:spcAft>
                <a:spcPct val="0"/>
              </a:spcAft>
            </a:pPr>
            <a:endParaRPr lang="zh-CN" altLang="zh-CN" sz="17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
          <p:cNvSpPr txBox="1">
            <a:spLocks noChangeArrowheads="1"/>
          </p:cNvSpPr>
          <p:nvPr/>
        </p:nvSpPr>
        <p:spPr bwMode="auto">
          <a:xfrm>
            <a:off x="6975219" y="1547049"/>
            <a:ext cx="484424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二、</a:t>
            </a:r>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PPP</a:t>
            </a: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项目的操作流程</a:t>
            </a:r>
            <a:endPar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a:spLocks noChangeArrowheads="1"/>
          </p:cNvSpPr>
          <p:nvPr/>
        </p:nvSpPr>
        <p:spPr bwMode="auto">
          <a:xfrm>
            <a:off x="6975219" y="715402"/>
            <a:ext cx="481038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一、</a:t>
            </a:r>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PPP</a:t>
            </a: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模式的基本概念</a:t>
            </a:r>
            <a:endPar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
          <p:cNvSpPr txBox="1">
            <a:spLocks noChangeArrowheads="1"/>
          </p:cNvSpPr>
          <p:nvPr/>
        </p:nvSpPr>
        <p:spPr bwMode="auto">
          <a:xfrm>
            <a:off x="6968110" y="2457840"/>
            <a:ext cx="476068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三、</a:t>
            </a:r>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PPP</a:t>
            </a: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项目的遴选识别</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a:spLocks noChangeArrowheads="1"/>
          </p:cNvSpPr>
          <p:nvPr/>
        </p:nvSpPr>
        <p:spPr bwMode="auto">
          <a:xfrm>
            <a:off x="6956005" y="3414553"/>
            <a:ext cx="523599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四、</a:t>
            </a:r>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PPP</a:t>
            </a: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合作伙伴的选择</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0"/>
          <p:cNvGrpSpPr/>
          <p:nvPr/>
        </p:nvGrpSpPr>
        <p:grpSpPr>
          <a:xfrm flipV="1">
            <a:off x="6282310" y="728274"/>
            <a:ext cx="445807" cy="1039909"/>
            <a:chOff x="581025" y="-319342"/>
            <a:chExt cx="1619642" cy="3778048"/>
          </a:xfrm>
        </p:grpSpPr>
        <p:grpSp>
          <p:nvGrpSpPr>
            <p:cNvPr id="3" name="组合 11"/>
            <p:cNvGrpSpPr/>
            <p:nvPr/>
          </p:nvGrpSpPr>
          <p:grpSpPr>
            <a:xfrm>
              <a:off x="581025" y="-319342"/>
              <a:ext cx="1619642" cy="3778048"/>
              <a:chOff x="6651335" y="-243762"/>
              <a:chExt cx="1360493" cy="3099226"/>
            </a:xfrm>
            <a:effectLst/>
          </p:grpSpPr>
          <p:grpSp>
            <p:nvGrpSpPr>
              <p:cNvPr id="4" name="组合 1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4"/>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18"/>
          <p:cNvGrpSpPr/>
          <p:nvPr/>
        </p:nvGrpSpPr>
        <p:grpSpPr>
          <a:xfrm flipV="1">
            <a:off x="6282310" y="1626575"/>
            <a:ext cx="445807" cy="1039909"/>
            <a:chOff x="581025" y="-319342"/>
            <a:chExt cx="1619642" cy="3778048"/>
          </a:xfrm>
        </p:grpSpPr>
        <p:grpSp>
          <p:nvGrpSpPr>
            <p:cNvPr id="10" name="组合 19"/>
            <p:cNvGrpSpPr/>
            <p:nvPr/>
          </p:nvGrpSpPr>
          <p:grpSpPr>
            <a:xfrm>
              <a:off x="581025" y="-319342"/>
              <a:ext cx="1619642" cy="3778048"/>
              <a:chOff x="6651335" y="-243762"/>
              <a:chExt cx="1360493" cy="3099226"/>
            </a:xfrm>
            <a:effectLst/>
          </p:grpSpPr>
          <p:grpSp>
            <p:nvGrpSpPr>
              <p:cNvPr id="11"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25"/>
          <p:cNvGrpSpPr/>
          <p:nvPr/>
        </p:nvGrpSpPr>
        <p:grpSpPr>
          <a:xfrm flipV="1">
            <a:off x="6268913" y="2536086"/>
            <a:ext cx="445807" cy="1039909"/>
            <a:chOff x="581025" y="-319342"/>
            <a:chExt cx="1619642" cy="3778048"/>
          </a:xfrm>
        </p:grpSpPr>
        <p:grpSp>
          <p:nvGrpSpPr>
            <p:cNvPr id="14" name="组合 26"/>
            <p:cNvGrpSpPr/>
            <p:nvPr/>
          </p:nvGrpSpPr>
          <p:grpSpPr>
            <a:xfrm>
              <a:off x="581025" y="-319342"/>
              <a:ext cx="1619642" cy="3778048"/>
              <a:chOff x="6651335" y="-243762"/>
              <a:chExt cx="1360493" cy="3099226"/>
            </a:xfrm>
            <a:effectLst/>
          </p:grpSpPr>
          <p:grpSp>
            <p:nvGrpSpPr>
              <p:cNvPr id="18"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32"/>
          <p:cNvGrpSpPr/>
          <p:nvPr/>
        </p:nvGrpSpPr>
        <p:grpSpPr>
          <a:xfrm flipV="1">
            <a:off x="6256867" y="3494079"/>
            <a:ext cx="445807" cy="1039909"/>
            <a:chOff x="581025" y="-319342"/>
            <a:chExt cx="1619642" cy="3778048"/>
          </a:xfrm>
        </p:grpSpPr>
        <p:grpSp>
          <p:nvGrpSpPr>
            <p:cNvPr id="20" name="组合 33"/>
            <p:cNvGrpSpPr/>
            <p:nvPr/>
          </p:nvGrpSpPr>
          <p:grpSpPr>
            <a:xfrm>
              <a:off x="581025" y="-319342"/>
              <a:ext cx="1619642" cy="3778048"/>
              <a:chOff x="6651335" y="-243762"/>
              <a:chExt cx="1360493" cy="3099226"/>
            </a:xfrm>
            <a:effectLst/>
          </p:grpSpPr>
          <p:grpSp>
            <p:nvGrpSpPr>
              <p:cNvPr id="22"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1672116" y="2499092"/>
            <a:ext cx="1545723" cy="902811"/>
          </a:xfrm>
          <a:prstGeom prst="rect">
            <a:avLst/>
          </a:prstGeom>
          <a:noFill/>
        </p:spPr>
        <p:txBody>
          <a:bodyPr wrap="none" lIns="121917" tIns="60958" rIns="121917" bIns="60958" rtlCol="0">
            <a:spAutoFit/>
          </a:bodyPr>
          <a:lstStyle/>
          <a:p>
            <a:pPr algn="ctr" defTabSz="1219200"/>
            <a:r>
              <a:rPr lang="zh-CN" altLang="en-US" sz="51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5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962391" y="3429000"/>
            <a:ext cx="2285427" cy="400105"/>
          </a:xfrm>
          <a:prstGeom prst="rect">
            <a:avLst/>
          </a:prstGeom>
          <a:noFill/>
        </p:spPr>
        <p:txBody>
          <a:bodyPr wrap="none" lIns="121917" tIns="60958" rIns="121917" bIns="60958" rtlCol="0">
            <a:spAutoFit/>
          </a:bodyPr>
          <a:lstStyle/>
          <a:p>
            <a:pPr algn="ctr" defTabSz="1219200"/>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PAGE DIRECTORY</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99"/>
          <p:cNvGrpSpPr/>
          <p:nvPr/>
        </p:nvGrpSpPr>
        <p:grpSpPr>
          <a:xfrm flipV="1">
            <a:off x="6245473" y="4314477"/>
            <a:ext cx="445807" cy="1039909"/>
            <a:chOff x="581025" y="-319342"/>
            <a:chExt cx="1619642" cy="3778048"/>
          </a:xfrm>
        </p:grpSpPr>
        <p:grpSp>
          <p:nvGrpSpPr>
            <p:cNvPr id="27" name="组合 100"/>
            <p:cNvGrpSpPr/>
            <p:nvPr/>
          </p:nvGrpSpPr>
          <p:grpSpPr>
            <a:xfrm>
              <a:off x="581025" y="-319342"/>
              <a:ext cx="1619642" cy="3778048"/>
              <a:chOff x="6651335" y="-243762"/>
              <a:chExt cx="1360493" cy="3099226"/>
            </a:xfrm>
            <a:effectLst/>
          </p:grpSpPr>
          <p:grpSp>
            <p:nvGrpSpPr>
              <p:cNvPr id="29" name="组合 10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4" name="TextBox 103"/>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2" name="椭圆 10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106"/>
          <p:cNvGrpSpPr/>
          <p:nvPr/>
        </p:nvGrpSpPr>
        <p:grpSpPr>
          <a:xfrm flipV="1">
            <a:off x="6256869" y="5100687"/>
            <a:ext cx="445807" cy="1039909"/>
            <a:chOff x="581025" y="-319342"/>
            <a:chExt cx="1619642" cy="3778048"/>
          </a:xfrm>
        </p:grpSpPr>
        <p:grpSp>
          <p:nvGrpSpPr>
            <p:cNvPr id="34" name="组合 107"/>
            <p:cNvGrpSpPr/>
            <p:nvPr/>
          </p:nvGrpSpPr>
          <p:grpSpPr>
            <a:xfrm>
              <a:off x="581025" y="-319342"/>
              <a:ext cx="1619642" cy="3778048"/>
              <a:chOff x="6651335" y="-243762"/>
              <a:chExt cx="1360493" cy="3099226"/>
            </a:xfrm>
            <a:effectLst/>
          </p:grpSpPr>
          <p:grpSp>
            <p:nvGrpSpPr>
              <p:cNvPr id="36" name="组合 10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1" name="TextBox 110"/>
              <p:cNvSpPr txBox="1"/>
              <p:nvPr/>
            </p:nvSpPr>
            <p:spPr>
              <a:xfrm>
                <a:off x="6854606" y="-243762"/>
                <a:ext cx="563753" cy="2476608"/>
              </a:xfrm>
              <a:prstGeom prst="rect">
                <a:avLst/>
              </a:prstGeom>
              <a:noFill/>
            </p:spPr>
            <p:txBody>
              <a:bodyPr wrap="none" rtlCol="0">
                <a:spAutoFit/>
              </a:bodyPr>
              <a:lstStyle/>
              <a:p>
                <a:endParaRPr lang="zh-CN" altLang="en-US" sz="48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TextBox 6"/>
          <p:cNvSpPr txBox="1">
            <a:spLocks noChangeArrowheads="1"/>
          </p:cNvSpPr>
          <p:nvPr/>
        </p:nvSpPr>
        <p:spPr bwMode="auto">
          <a:xfrm>
            <a:off x="6956005" y="4212160"/>
            <a:ext cx="523599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五、</a:t>
            </a:r>
            <a:r>
              <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PPP</a:t>
            </a: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项目的契约精神</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TextBox 6"/>
          <p:cNvSpPr txBox="1">
            <a:spLocks noChangeArrowheads="1"/>
          </p:cNvSpPr>
          <p:nvPr/>
        </p:nvSpPr>
        <p:spPr bwMode="auto">
          <a:xfrm>
            <a:off x="6956005" y="5009768"/>
            <a:ext cx="523599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六、合作双方的角色定位</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anim calcmode="lin" valueType="num">
                                      <p:cBhvr>
                                        <p:cTn id="13" dur="500" fill="hold"/>
                                        <p:tgtEl>
                                          <p:spTgt spid="48"/>
                                        </p:tgtEl>
                                        <p:attrNameLst>
                                          <p:attrName>ppt_x</p:attrName>
                                        </p:attrNameLst>
                                      </p:cBhvr>
                                      <p:tavLst>
                                        <p:tav tm="0">
                                          <p:val>
                                            <p:strVal val="#ppt_x"/>
                                          </p:val>
                                        </p:tav>
                                        <p:tav tm="100000">
                                          <p:val>
                                            <p:strVal val="#ppt_x"/>
                                          </p:val>
                                        </p:tav>
                                      </p:tavLst>
                                    </p:anim>
                                    <p:anim calcmode="lin" valueType="num">
                                      <p:cBhvr>
                                        <p:cTn id="14" dur="500" fill="hold"/>
                                        <p:tgtEl>
                                          <p:spTgt spid="48"/>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wipe(left)">
                                      <p:cBhvr>
                                        <p:cTn id="47" dur="500"/>
                                        <p:tgtEl>
                                          <p:spTgt spid="11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5"/>
                                        </p:tgtEl>
                                        <p:attrNameLst>
                                          <p:attrName>style.visibility</p:attrName>
                                        </p:attrNameLst>
                                      </p:cBhvr>
                                      <p:to>
                                        <p:strVal val="visible"/>
                                      </p:to>
                                    </p:set>
                                    <p:animEffect transition="in" filter="wipe(left)">
                                      <p:cBhvr>
                                        <p:cTn id="5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47" grpId="0"/>
      <p:bldP spid="48" grpId="0"/>
      <p:bldP spid="114" grpId="0"/>
      <p:bldP spid="1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5924785" y="391246"/>
            <a:ext cx="282319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en-US" altLang="zh-CN" sz="2935"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模式总流程</a:t>
            </a:r>
            <a:endParaRPr lang="zh-CN" altLang="en-US" sz="2935"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 name="组合 28"/>
          <p:cNvGrpSpPr/>
          <p:nvPr/>
        </p:nvGrpSpPr>
        <p:grpSpPr>
          <a:xfrm>
            <a:off x="5300989" y="446038"/>
            <a:ext cx="263341" cy="395013"/>
            <a:chOff x="5284519" y="1508166"/>
            <a:chExt cx="213756" cy="427512"/>
          </a:xfrm>
        </p:grpSpPr>
        <p:cxnSp>
          <p:nvCxnSpPr>
            <p:cNvPr id="31" name="直接连接符 30"/>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pic>
        <p:nvPicPr>
          <p:cNvPr id="28" name="图片 2" descr="http://jrs.mof.gov.cn/zhengwuxinxi/zhengcefabu/201412/W020141204408758074803.jpg"/>
          <p:cNvPicPr>
            <a:picLocks noChangeAspect="1" noChangeArrowheads="1"/>
          </p:cNvPicPr>
          <p:nvPr/>
        </p:nvPicPr>
        <p:blipFill rotWithShape="1">
          <a:blip r:embed="rId1">
            <a:extLst>
              <a:ext uri="{28A0092B-C50C-407E-A947-70E740481C1C}">
                <a14:useLocalDpi xmlns:a14="http://schemas.microsoft.com/office/drawing/2010/main" val="0"/>
              </a:ext>
            </a:extLst>
          </a:blip>
          <a:srcRect b="1534"/>
          <a:stretch>
            <a:fillRect/>
          </a:stretch>
        </p:blipFill>
        <p:spPr bwMode="auto">
          <a:xfrm>
            <a:off x="3560538" y="978329"/>
            <a:ext cx="6983283" cy="5879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50">
        <p14:switch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3059836" y="1754748"/>
            <a:ext cx="8228650" cy="510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一般由政府部门发起，社会资本也可以主动向政府推介项目。</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indent="0">
              <a:spcBef>
                <a:spcPct val="0"/>
              </a:spcBef>
              <a:buFont typeface="Arial" panose="020B0604020202020204" pitchFamily="34" charset="0"/>
              <a:buNone/>
            </a:pPr>
            <a:endParaRPr lang="en-US" altLang="zh-CN" sz="2400" b="1" dirty="0" smtClean="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endParaRPr>
          </a:p>
          <a:p>
            <a:pPr marL="457200" indent="-457200">
              <a:spcBef>
                <a:spcPct val="0"/>
              </a:spcBef>
              <a:buFont typeface="Arial" panose="020B0604020202020204" pitchFamily="34" charset="0"/>
              <a:buChar char="•"/>
            </a:pPr>
            <a:r>
              <a:rPr lang="zh-CN" altLang="en-US" sz="2400" b="1" dirty="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rPr>
              <a:t>财政部</a:t>
            </a:r>
            <a:r>
              <a:rPr lang="zh-CN" altLang="en-US" sz="2400" b="1" dirty="0" smtClean="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rPr>
              <a:t>门：应负责向交通、住建、环保、能源、教育、医疗、体育、健身和文化设施等行业主管部门，征集潜在的政府和社会资本合作项目。</a:t>
            </a:r>
            <a:endParaRPr lang="en-US" altLang="zh-CN" sz="2400" b="1" dirty="0" smtClean="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endParaRPr>
          </a:p>
          <a:p>
            <a:pPr marL="457200" indent="-457200">
              <a:spcBef>
                <a:spcPct val="0"/>
              </a:spcBef>
              <a:buFont typeface="Arial" panose="020B0604020202020204" pitchFamily="34" charset="0"/>
              <a:buChar char="•"/>
            </a:pPr>
            <a:r>
              <a:rPr lang="zh-CN" altLang="en-US" sz="2400" b="1" dirty="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rPr>
              <a:t>行业主管</a:t>
            </a:r>
            <a:r>
              <a:rPr lang="zh-CN" altLang="en-US" sz="2400" b="1" dirty="0" smtClean="0">
                <a:solidFill>
                  <a:prstClr val="black">
                    <a:lumMod val="75000"/>
                    <a:lumOff val="25000"/>
                  </a:prstClr>
                </a:solidFill>
                <a:latin typeface="楷体" panose="02010609060101010101" pitchFamily="49" charset="-122"/>
                <a:ea typeface="楷体" panose="02010609060101010101" pitchFamily="49" charset="-122"/>
                <a:cs typeface="Arial" panose="020B0604020202020204" pitchFamily="34" charset="0"/>
              </a:rPr>
              <a:t>部门选择项目，应当符合地区国民经济、社会发展规划及行业专项规划，并从新建、改建项目或存量公共资产中遴选潜在项目。</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3"/>
          <p:cNvSpPr>
            <a:spLocks noChangeArrowheads="1"/>
          </p:cNvSpPr>
          <p:nvPr/>
        </p:nvSpPr>
        <p:spPr bwMode="auto">
          <a:xfrm>
            <a:off x="5958652" y="515424"/>
            <a:ext cx="354133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（一）项目发起阶段</a:t>
            </a:r>
            <a:endParaRPr lang="zh-CN" altLang="en-US" sz="2800" dirty="0"/>
          </a:p>
        </p:txBody>
      </p:sp>
      <p:grpSp>
        <p:nvGrpSpPr>
          <p:cNvPr id="8" name="组合 7"/>
          <p:cNvGrpSpPr/>
          <p:nvPr/>
        </p:nvGrpSpPr>
        <p:grpSpPr>
          <a:xfrm>
            <a:off x="5334856" y="570216"/>
            <a:ext cx="263341" cy="395013"/>
            <a:chOff x="5284519" y="1508166"/>
            <a:chExt cx="213756" cy="427512"/>
          </a:xfrm>
        </p:grpSpPr>
        <p:cxnSp>
          <p:nvCxnSpPr>
            <p:cNvPr id="9" name="直接连接符 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3059836" y="1754748"/>
            <a:ext cx="8228650" cy="339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项目评估鉴别主要是政府部门职责，比较重要。</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物有所值的评估，由财政部门会同行业主管部门进行。</a:t>
            </a:r>
            <a:endParaRPr lang="en-US" altLang="zh-CN"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endParaRPr>
          </a:p>
          <a:p>
            <a:pPr marL="457200" indent="-457200">
              <a:spcBef>
                <a:spcPct val="0"/>
              </a:spcBef>
              <a:buFont typeface="Arial" panose="020B0604020202020204" pitchFamily="34" charset="0"/>
              <a:buChar char="•"/>
            </a:pP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评估者需要分别评估采用和不采用</a:t>
            </a:r>
            <a:r>
              <a:rPr lang="en-US" altLang="zh-CN"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PPP</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模式下，项目的经济成本与收益，社会成本与效益，然后综合上述评估得出采用</a:t>
            </a:r>
            <a:r>
              <a:rPr lang="en-US" altLang="zh-CN"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PPP</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模式相对于传统模式是否可获得效益提升以及具体的效益提升值（或成本下降值）。</a:t>
            </a:r>
            <a:endParaRPr lang="en-US" altLang="zh-CN" sz="2400" b="1" dirty="0" smtClean="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endParaRPr>
          </a:p>
          <a:p>
            <a:pPr marL="457200" indent="-457200">
              <a:spcBef>
                <a:spcPct val="0"/>
              </a:spcBef>
              <a:buFont typeface="Arial" panose="020B0604020202020204" pitchFamily="34" charset="0"/>
              <a:buChar char="•"/>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（二）项目评估阶段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9" name="直接连接符 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3071125" y="1607992"/>
            <a:ext cx="8228650" cy="56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项目准备阶段主要着手实施方案的编制。</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（三）项目准备阶段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9" name="直接连接符 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3151804" y="4497903"/>
            <a:ext cx="7617800" cy="1"/>
            <a:chOff x="2711533" y="4497903"/>
            <a:chExt cx="7617800" cy="1"/>
          </a:xfrm>
        </p:grpSpPr>
        <p:cxnSp>
          <p:nvCxnSpPr>
            <p:cNvPr id="34" name="直接连接符 33"/>
            <p:cNvCxnSpPr/>
            <p:nvPr/>
          </p:nvCxnSpPr>
          <p:spPr>
            <a:xfrm>
              <a:off x="2711533" y="4497903"/>
              <a:ext cx="3062193"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579776" y="4497904"/>
              <a:ext cx="4749557"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grpSp>
      <p:sp>
        <p:nvSpPr>
          <p:cNvPr id="36" name="椭圆 34"/>
          <p:cNvSpPr/>
          <p:nvPr/>
        </p:nvSpPr>
        <p:spPr>
          <a:xfrm>
            <a:off x="3082993" y="403503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6505648" y="5012621"/>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交易结构</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9020124" y="5012621"/>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监管架构</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2876671" y="3006373"/>
            <a:ext cx="908364" cy="954107"/>
          </a:xfrm>
          <a:prstGeom prst="rect">
            <a:avLst/>
          </a:prstGeom>
        </p:spPr>
        <p:txBody>
          <a:bodyPr wrap="square">
            <a:spAutoFit/>
          </a:bodyPr>
          <a:lstStyle/>
          <a:p>
            <a:pPr algn="ctr"/>
            <a:r>
              <a:rPr lang="zh-CN" altLang="en-US" sz="28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项目概况</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7657327" y="2969507"/>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项目合同</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5274191" y="2983796"/>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运作方式</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4087280" y="5013764"/>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风险分配</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10323078" y="2984937"/>
            <a:ext cx="908364" cy="954107"/>
          </a:xfrm>
          <a:prstGeom prst="rect">
            <a:avLst/>
          </a:prstGeom>
        </p:spPr>
        <p:txBody>
          <a:bodyPr wrap="square">
            <a:spAutoFit/>
          </a:bodyPr>
          <a:lstStyle/>
          <a:p>
            <a:pPr algn="ct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采购方式</a:t>
            </a:r>
            <a:endPar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34"/>
          <p:cNvSpPr/>
          <p:nvPr/>
        </p:nvSpPr>
        <p:spPr>
          <a:xfrm>
            <a:off x="5441209" y="4016815"/>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34"/>
          <p:cNvSpPr/>
          <p:nvPr/>
        </p:nvSpPr>
        <p:spPr>
          <a:xfrm>
            <a:off x="7824345" y="407472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34"/>
          <p:cNvSpPr/>
          <p:nvPr/>
        </p:nvSpPr>
        <p:spPr>
          <a:xfrm>
            <a:off x="10490096" y="4118779"/>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7" name="组合 46"/>
          <p:cNvGrpSpPr/>
          <p:nvPr/>
        </p:nvGrpSpPr>
        <p:grpSpPr>
          <a:xfrm rot="10800000">
            <a:off x="6619880" y="4193277"/>
            <a:ext cx="633946" cy="823643"/>
            <a:chOff x="4020870" y="2194485"/>
            <a:chExt cx="1102258" cy="1432090"/>
          </a:xfrm>
          <a:effectLst>
            <a:outerShdw blurRad="444500" dist="254000" dir="8100000" algn="tr" rotWithShape="0">
              <a:prstClr val="black">
                <a:alpha val="50000"/>
              </a:prstClr>
            </a:outerShdw>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rot="10800000">
            <a:off x="9131444" y="4216300"/>
            <a:ext cx="633946" cy="823643"/>
            <a:chOff x="4020870" y="2194485"/>
            <a:chExt cx="1102258" cy="1432090"/>
          </a:xfrm>
          <a:effectLst>
            <a:outerShdw blurRad="444500" dist="254000" dir="8100000" algn="tr" rotWithShape="0">
              <a:prstClr val="black">
                <a:alpha val="50000"/>
              </a:prstClr>
            </a:outerShdw>
          </a:effectLst>
        </p:grpSpPr>
        <p:sp>
          <p:nvSpPr>
            <p:cNvPr id="5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rot="10800000">
            <a:off x="4209096" y="4147354"/>
            <a:ext cx="633946" cy="823643"/>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additive="base">
                                        <p:cTn id="14"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6">
                                            <p:txEl>
                                              <p:pRg st="0" end="0"/>
                                            </p:txEl>
                                          </p:spTgt>
                                        </p:tgtEl>
                                        <p:attrNameLst>
                                          <p:attrName>ppt_y</p:attrName>
                                        </p:attrNameLst>
                                      </p:cBhvr>
                                      <p:tavLst>
                                        <p:tav tm="0">
                                          <p:val>
                                            <p:strVal val="#ppt_y"/>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0-#ppt_w/2"/>
                                          </p:val>
                                        </p:tav>
                                        <p:tav tm="100000">
                                          <p:val>
                                            <p:strVal val="#ppt_x"/>
                                          </p:val>
                                        </p:tav>
                                      </p:tavLst>
                                    </p:anim>
                                    <p:anim calcmode="lin" valueType="num">
                                      <p:cBhvr additive="base">
                                        <p:cTn id="22" dur="5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0-#ppt_w/2"/>
                                          </p:val>
                                        </p:tav>
                                        <p:tav tm="100000">
                                          <p:val>
                                            <p:strVal val="#ppt_x"/>
                                          </p:val>
                                        </p:tav>
                                      </p:tavLst>
                                    </p:anim>
                                    <p:anim calcmode="lin" valueType="num">
                                      <p:cBhvr additive="base">
                                        <p:cTn id="38" dur="500" fill="hold"/>
                                        <p:tgtEl>
                                          <p:spTgt spid="4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500" fill="hold"/>
                                        <p:tgtEl>
                                          <p:spTgt spid="50"/>
                                        </p:tgtEl>
                                        <p:attrNameLst>
                                          <p:attrName>ppt_x</p:attrName>
                                        </p:attrNameLst>
                                      </p:cBhvr>
                                      <p:tavLst>
                                        <p:tav tm="0">
                                          <p:val>
                                            <p:strVal val="0-#ppt_w/2"/>
                                          </p:val>
                                        </p:tav>
                                        <p:tav tm="100000">
                                          <p:val>
                                            <p:strVal val="#ppt_x"/>
                                          </p:val>
                                        </p:tav>
                                      </p:tavLst>
                                    </p:anim>
                                    <p:anim calcmode="lin" valueType="num">
                                      <p:cBhvr additive="base">
                                        <p:cTn id="42" dur="500" fill="hold"/>
                                        <p:tgtEl>
                                          <p:spTgt spid="5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0-#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ppt_x"/>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fill="hold"/>
                                        <p:tgtEl>
                                          <p:spTgt spid="42"/>
                                        </p:tgtEl>
                                        <p:attrNameLst>
                                          <p:attrName>ppt_x</p:attrName>
                                        </p:attrNameLst>
                                      </p:cBhvr>
                                      <p:tavLst>
                                        <p:tav tm="0">
                                          <p:val>
                                            <p:strVal val="#ppt_x"/>
                                          </p:val>
                                        </p:tav>
                                        <p:tav tm="100000">
                                          <p:val>
                                            <p:strVal val="#ppt_x"/>
                                          </p:val>
                                        </p:tav>
                                      </p:tavLst>
                                    </p:anim>
                                    <p:anim calcmode="lin" valueType="num">
                                      <p:cBhvr additive="base">
                                        <p:cTn id="66" dur="500" fill="hold"/>
                                        <p:tgtEl>
                                          <p:spTgt spid="42"/>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ppt_x"/>
                                          </p:val>
                                        </p:tav>
                                        <p:tav tm="100000">
                                          <p:val>
                                            <p:strVal val="#ppt_x"/>
                                          </p:val>
                                        </p:tav>
                                      </p:tavLst>
                                    </p:anim>
                                    <p:anim calcmode="lin" valueType="num">
                                      <p:cBhvr additive="base">
                                        <p:cTn id="70" dur="500" fill="hold"/>
                                        <p:tgtEl>
                                          <p:spTgt spid="37"/>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2" uiExpand="1" build="p"/>
      <p:bldP spid="7" grpId="0" bldLvl="2" build="p"/>
      <p:bldP spid="36" grpId="0" animBg="1"/>
      <p:bldP spid="37" grpId="0"/>
      <p:bldP spid="38" grpId="0"/>
      <p:bldP spid="39" grpId="0"/>
      <p:bldP spid="40" grpId="0"/>
      <p:bldP spid="41" grpId="0"/>
      <p:bldP spid="42" grpId="0"/>
      <p:bldP spid="43" grpId="0"/>
      <p:bldP spid="44" grpId="0" animBg="1"/>
      <p:bldP spid="45" grpId="0" animBg="1"/>
      <p:bldP spid="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
          <p:cNvSpPr>
            <a:spLocks noChangeArrowheads="1"/>
          </p:cNvSpPr>
          <p:nvPr/>
        </p:nvSpPr>
        <p:spPr bwMode="auto">
          <a:xfrm>
            <a:off x="3071125" y="1607992"/>
            <a:ext cx="8228650" cy="154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编制采购文件和</a:t>
            </a:r>
            <a:r>
              <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采购流程确定。</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r>
              <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采购方式包括：</a:t>
            </a:r>
            <a:endPar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（四）项目采购阶段</a:t>
            </a:r>
            <a:endParaRPr lang="zh-CN" altLang="en-US" sz="2800" dirty="0"/>
          </a:p>
        </p:txBody>
      </p:sp>
      <p:grpSp>
        <p:nvGrpSpPr>
          <p:cNvPr id="9" name="组合 7"/>
          <p:cNvGrpSpPr/>
          <p:nvPr/>
        </p:nvGrpSpPr>
        <p:grpSpPr>
          <a:xfrm>
            <a:off x="5334856" y="570216"/>
            <a:ext cx="263341" cy="395013"/>
            <a:chOff x="5284519" y="1508166"/>
            <a:chExt cx="213756" cy="427512"/>
          </a:xfrm>
        </p:grpSpPr>
        <p:cxnSp>
          <p:nvCxnSpPr>
            <p:cNvPr id="10" name="直接连接符 9"/>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2" name="直接连接符 13"/>
          <p:cNvCxnSpPr>
            <a:cxnSpLocks noChangeShapeType="1"/>
          </p:cNvCxnSpPr>
          <p:nvPr/>
        </p:nvCxnSpPr>
        <p:spPr bwMode="auto">
          <a:xfrm flipV="1">
            <a:off x="5136136" y="4738864"/>
            <a:ext cx="360759" cy="292894"/>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sp>
        <p:nvSpPr>
          <p:cNvPr id="13" name="直接连接符 17"/>
          <p:cNvSpPr>
            <a:spLocks noChangeShapeType="1"/>
          </p:cNvSpPr>
          <p:nvPr/>
        </p:nvSpPr>
        <p:spPr bwMode="auto">
          <a:xfrm>
            <a:off x="6525595" y="4573367"/>
            <a:ext cx="681038" cy="490538"/>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20"/>
          <p:cNvCxnSpPr>
            <a:cxnSpLocks noChangeShapeType="1"/>
          </p:cNvCxnSpPr>
          <p:nvPr/>
        </p:nvCxnSpPr>
        <p:spPr bwMode="auto">
          <a:xfrm flipV="1">
            <a:off x="8032926" y="4516218"/>
            <a:ext cx="623888" cy="548878"/>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cxnSp>
        <p:nvCxnSpPr>
          <p:cNvPr id="15" name="直接连接符 23"/>
          <p:cNvCxnSpPr>
            <a:cxnSpLocks noChangeShapeType="1"/>
          </p:cNvCxnSpPr>
          <p:nvPr/>
        </p:nvCxnSpPr>
        <p:spPr bwMode="auto">
          <a:xfrm>
            <a:off x="4163396" y="4818636"/>
            <a:ext cx="298847" cy="213122"/>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cxnSp>
        <p:nvCxnSpPr>
          <p:cNvPr id="16" name="直接连接符 43"/>
          <p:cNvCxnSpPr>
            <a:cxnSpLocks noChangeShapeType="1"/>
          </p:cNvCxnSpPr>
          <p:nvPr/>
        </p:nvCxnSpPr>
        <p:spPr bwMode="auto">
          <a:xfrm flipV="1">
            <a:off x="6905405" y="5891390"/>
            <a:ext cx="301228" cy="278606"/>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cxnSp>
        <p:nvCxnSpPr>
          <p:cNvPr id="17" name="直接连接符 72"/>
          <p:cNvCxnSpPr>
            <a:cxnSpLocks noChangeShapeType="1"/>
          </p:cNvCxnSpPr>
          <p:nvPr/>
        </p:nvCxnSpPr>
        <p:spPr bwMode="auto">
          <a:xfrm>
            <a:off x="9685600" y="4719951"/>
            <a:ext cx="345795" cy="428784"/>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grpSp>
        <p:nvGrpSpPr>
          <p:cNvPr id="18" name="组合 17"/>
          <p:cNvGrpSpPr/>
          <p:nvPr/>
        </p:nvGrpSpPr>
        <p:grpSpPr>
          <a:xfrm>
            <a:off x="5306395" y="3624439"/>
            <a:ext cx="1306116" cy="1306116"/>
            <a:chOff x="2450306" y="1581150"/>
            <a:chExt cx="1306116" cy="1306116"/>
          </a:xfrm>
        </p:grpSpPr>
        <p:sp>
          <p:nvSpPr>
            <p:cNvPr id="19"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21"/>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文本框 26"/>
            <p:cNvSpPr>
              <a:spLocks noChangeArrowheads="1"/>
            </p:cNvSpPr>
            <p:nvPr/>
          </p:nvSpPr>
          <p:spPr bwMode="auto">
            <a:xfrm>
              <a:off x="2781706" y="1892448"/>
              <a:ext cx="646331" cy="646331"/>
            </a:xfrm>
            <a:prstGeom prst="rect">
              <a:avLst/>
            </a:prstGeom>
            <a:noFill/>
            <a:ln>
              <a:noFill/>
            </a:ln>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邀请</a:t>
              </a:r>
              <a:endParaRPr lang="en-US" altLang="zh-CN" sz="18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18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招标</a:t>
              </a:r>
              <a:endParaRPr lang="zh-CN" altLang="en-US" sz="18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4322939" y="4892455"/>
            <a:ext cx="952500" cy="953690"/>
            <a:chOff x="1466850" y="2849166"/>
            <a:chExt cx="952500" cy="953690"/>
          </a:xfrm>
        </p:grpSpPr>
        <p:sp>
          <p:nvSpPr>
            <p:cNvPr id="25" name="椭圆 6"/>
            <p:cNvSpPr>
              <a:spLocks noChangeArrowheads="1"/>
            </p:cNvSpPr>
            <p:nvPr/>
          </p:nvSpPr>
          <p:spPr bwMode="auto">
            <a:xfrm>
              <a:off x="1466850" y="2849166"/>
              <a:ext cx="952500" cy="953690"/>
            </a:xfrm>
            <a:prstGeom prst="ellipse">
              <a:avLst/>
            </a:prstGeom>
            <a:solidFill>
              <a:schemeClr val="tx1">
                <a:lumMod val="95000"/>
                <a:lumOff val="5000"/>
                <a:alpha val="29803"/>
              </a:schemeClr>
            </a:solidFill>
            <a:ln>
              <a:noFill/>
            </a:ln>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34"/>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文本框 10"/>
            <p:cNvSpPr>
              <a:spLocks noChangeArrowheads="1"/>
            </p:cNvSpPr>
            <p:nvPr/>
          </p:nvSpPr>
          <p:spPr bwMode="auto">
            <a:xfrm>
              <a:off x="1669764" y="3029326"/>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公开</a:t>
              </a:r>
              <a:endParaRPr lang="en-US" altLang="zh-CN"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招标</a:t>
              </a:r>
              <a:endPar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9842104" y="5115353"/>
            <a:ext cx="1014489" cy="1127787"/>
            <a:chOff x="6986016" y="3072065"/>
            <a:chExt cx="801290" cy="890778"/>
          </a:xfrm>
        </p:grpSpPr>
        <p:grpSp>
          <p:nvGrpSpPr>
            <p:cNvPr id="31" name="组合 54"/>
            <p:cNvGrpSpPr/>
            <p:nvPr/>
          </p:nvGrpSpPr>
          <p:grpSpPr>
            <a:xfrm>
              <a:off x="6986016" y="3072065"/>
              <a:ext cx="801290" cy="801290"/>
              <a:chOff x="4731107" y="850197"/>
              <a:chExt cx="4000500" cy="4000501"/>
            </a:xfrm>
            <a:effectLst>
              <a:outerShdw blurRad="444500" dist="254000" dir="8100000" algn="tr" rotWithShape="0">
                <a:prstClr val="black">
                  <a:alpha val="50000"/>
                </a:prstClr>
              </a:outerShdw>
            </a:effectLst>
          </p:grpSpPr>
          <p:sp>
            <p:nvSpPr>
              <p:cNvPr id="33" name="同心圆 32"/>
              <p:cNvSpPr/>
              <p:nvPr/>
            </p:nvSpPr>
            <p:spPr>
              <a:xfrm>
                <a:off x="4731107" y="850197"/>
                <a:ext cx="4000500" cy="4000501"/>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nvSpPr>
            <p:spPr>
              <a:xfrm>
                <a:off x="4818422" y="937512"/>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文本框 10"/>
            <p:cNvSpPr>
              <a:spLocks noChangeArrowheads="1"/>
            </p:cNvSpPr>
            <p:nvPr/>
          </p:nvSpPr>
          <p:spPr bwMode="auto">
            <a:xfrm>
              <a:off x="7077788" y="3131846"/>
              <a:ext cx="5950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单一</a:t>
              </a:r>
              <a:endParaRPr lang="en-US" altLang="zh-CN"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来源</a:t>
              </a:r>
              <a:endParaRPr lang="en-US" altLang="zh-CN"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16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采购</a:t>
              </a:r>
              <a:endPar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6955412" y="4820770"/>
            <a:ext cx="1224209" cy="1224209"/>
            <a:chOff x="2450306" y="1581150"/>
            <a:chExt cx="1306116" cy="1306116"/>
          </a:xfrm>
        </p:grpSpPr>
        <p:sp>
          <p:nvSpPr>
            <p:cNvPr id="36"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40"/>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文本框 26"/>
            <p:cNvSpPr>
              <a:spLocks noChangeArrowheads="1"/>
            </p:cNvSpPr>
            <p:nvPr/>
          </p:nvSpPr>
          <p:spPr bwMode="auto">
            <a:xfrm>
              <a:off x="2552084" y="1824670"/>
              <a:ext cx="1182128" cy="886596"/>
            </a:xfrm>
            <a:prstGeom prst="rect">
              <a:avLst/>
            </a:prstGeom>
            <a:noFill/>
            <a:ln>
              <a:noFill/>
            </a:ln>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竞争性</a:t>
              </a:r>
              <a:endParaRPr lang="en-US" altLang="zh-CN"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2400" dirty="0" smtClean="0">
                  <a:solidFill>
                    <a:srgbClr val="0067B0"/>
                  </a:solidFill>
                  <a:latin typeface="Arial" panose="020B0604020202020204" pitchFamily="34" charset="0"/>
                  <a:ea typeface="微软雅黑" panose="020B0503020204020204" pitchFamily="34" charset="-122"/>
                  <a:sym typeface="Arial" panose="020B0604020202020204" pitchFamily="34" charset="0"/>
                </a:rPr>
                <a:t>谈判</a:t>
              </a:r>
              <a:endPar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8397496" y="3043823"/>
            <a:ext cx="1773555" cy="1773555"/>
            <a:chOff x="2450306" y="1581150"/>
            <a:chExt cx="1306116" cy="1306116"/>
          </a:xfrm>
        </p:grpSpPr>
        <p:sp>
          <p:nvSpPr>
            <p:cNvPr id="42"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3" name="组合 4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文本框 26"/>
            <p:cNvSpPr>
              <a:spLocks noChangeArrowheads="1"/>
            </p:cNvSpPr>
            <p:nvPr/>
          </p:nvSpPr>
          <p:spPr bwMode="auto">
            <a:xfrm>
              <a:off x="2611244" y="1882306"/>
              <a:ext cx="1042631" cy="793306"/>
            </a:xfrm>
            <a:prstGeom prst="rect">
              <a:avLst/>
            </a:prstGeom>
            <a:noFill/>
            <a:ln>
              <a:noFill/>
            </a:ln>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竞争性</a:t>
              </a:r>
              <a:endParaRPr lang="en-US" altLang="zh-CN" sz="3200"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lnSpc>
                  <a:spcPct val="100000"/>
                </a:lnSpc>
                <a:spcBef>
                  <a:spcPct val="0"/>
                </a:spcBef>
                <a:buFont typeface="Arial" panose="020B0604020202020204" pitchFamily="34" charset="0"/>
                <a:buNone/>
              </a:pPr>
              <a:r>
                <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磋商</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椭圆 46"/>
          <p:cNvSpPr/>
          <p:nvPr/>
        </p:nvSpPr>
        <p:spPr>
          <a:xfrm>
            <a:off x="3879649" y="4554870"/>
            <a:ext cx="370327" cy="370327"/>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6556106" y="6056353"/>
            <a:ext cx="407360" cy="407360"/>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10784270" y="4447522"/>
            <a:ext cx="483363" cy="483363"/>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50" name="直接连接符 72"/>
          <p:cNvCxnSpPr>
            <a:cxnSpLocks noChangeShapeType="1"/>
          </p:cNvCxnSpPr>
          <p:nvPr/>
        </p:nvCxnSpPr>
        <p:spPr bwMode="auto">
          <a:xfrm flipH="1">
            <a:off x="10658077" y="4881919"/>
            <a:ext cx="252387" cy="386117"/>
          </a:xfrm>
          <a:prstGeom prst="line">
            <a:avLst/>
          </a:prstGeom>
          <a:noFill/>
          <a:ln w="28575">
            <a:solidFill>
              <a:schemeClr val="tx1">
                <a:lumMod val="50000"/>
                <a:lumOff val="50000"/>
              </a:schemeClr>
            </a:solidFill>
            <a:rou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left)">
                                      <p:cBhvr>
                                        <p:cTn id="11" dur="500"/>
                                        <p:tgtEl>
                                          <p:spTgt spid="8">
                                            <p:txEl>
                                              <p:pRg st="0" end="0"/>
                                            </p:txEl>
                                          </p:spTgt>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additive="base">
                                        <p:cTn id="1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7">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 calcmode="lin" valueType="num">
                                      <p:cBhvr additive="base">
                                        <p:cTn id="18"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7">
                                            <p:txEl>
                                              <p:pRg st="2" end="2"/>
                                            </p:txEl>
                                          </p:spTgt>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22" presetClass="entr" presetSubtype="8"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4"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22" presetClass="entr" presetSubtype="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22" presetClass="entr" presetSubtype="8"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4"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8" fill="hold" nodeType="with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wipe(left)">
                                      <p:cBhvr>
                                        <p:cTn id="61" dur="500"/>
                                        <p:tgtEl>
                                          <p:spTgt spid="5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2" uiExpand="1" build="p"/>
      <p:bldP spid="8" grpId="0" bldLvl="2" build="p"/>
      <p:bldP spid="13" grpId="0" animBg="1"/>
      <p:bldP spid="47" grpId="0" animBg="1"/>
      <p:bldP spid="48" grpId="0" animBg="1"/>
      <p:bldP spid="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13" name="直接连接符 12"/>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9" name="矩形 3"/>
          <p:cNvSpPr>
            <a:spLocks noChangeArrowheads="1"/>
          </p:cNvSpPr>
          <p:nvPr/>
        </p:nvSpPr>
        <p:spPr bwMode="auto">
          <a:xfrm>
            <a:off x="3059836" y="1754748"/>
            <a:ext cx="8228650" cy="320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36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36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项目执行可分为两种情况：</a:t>
            </a:r>
            <a:endParaRPr lang="en-US" altLang="zh-CN" sz="36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3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571500" indent="-571500">
              <a:spcBef>
                <a:spcPct val="0"/>
              </a:spcBef>
              <a:buFont typeface="Arial" panose="020B0604020202020204" pitchFamily="34" charset="0"/>
              <a:buChar char="•"/>
            </a:pP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设立项目公司：</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a:spcBef>
                <a:spcPct val="0"/>
              </a:spcBef>
            </a:pPr>
            <a:r>
              <a:rPr lang="zh-CN" altLang="en-US"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要充分发挥项目公司专业团队的优势。</a:t>
            </a:r>
            <a:endParaRPr lang="en-US" altLang="zh-CN"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571500" indent="-571500">
              <a:spcBef>
                <a:spcPct val="0"/>
              </a:spcBef>
              <a:buFont typeface="Arial" panose="020B0604020202020204" pitchFamily="34" charset="0"/>
              <a:buChar char="•"/>
            </a:pP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571500" indent="-571500">
              <a:spcBef>
                <a:spcPct val="0"/>
              </a:spcBef>
              <a:buFont typeface="Arial" panose="020B0604020202020204" pitchFamily="34" charset="0"/>
              <a:buChar char="•"/>
            </a:pP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不设立项目公司：</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a:spcBef>
                <a:spcPct val="0"/>
              </a:spcBef>
            </a:pPr>
            <a:r>
              <a:rPr lang="en-US" altLang="zh-CN" sz="24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sz="24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要发挥社会资本方的专业管理优势。</a:t>
            </a:r>
            <a:endParaRPr lang="zh-CN" altLang="en-US" sz="24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xEl>
                                              <p:pRg st="2" end="2"/>
                                            </p:txEl>
                                          </p:spTgt>
                                        </p:tgtEl>
                                        <p:attrNameLst>
                                          <p:attrName>style.visibility</p:attrName>
                                        </p:attrNameLst>
                                      </p:cBhvr>
                                      <p:to>
                                        <p:strVal val="visible"/>
                                      </p:to>
                                    </p:set>
                                    <p:animEffect transition="in" filter="wipe(left)">
                                      <p:cBhvr>
                                        <p:cTn id="10" dur="500"/>
                                        <p:tgtEl>
                                          <p:spTgt spid="19">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xEl>
                                              <p:pRg st="3" end="3"/>
                                            </p:txEl>
                                          </p:spTgt>
                                        </p:tgtEl>
                                        <p:attrNameLst>
                                          <p:attrName>style.visibility</p:attrName>
                                        </p:attrNameLst>
                                      </p:cBhvr>
                                      <p:to>
                                        <p:strVal val="visible"/>
                                      </p:to>
                                    </p:set>
                                    <p:animEffect transition="in" filter="wipe(left)">
                                      <p:cBhvr>
                                        <p:cTn id="13" dur="500"/>
                                        <p:tgtEl>
                                          <p:spTgt spid="19">
                                            <p:txEl>
                                              <p:pRg st="3" end="3"/>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9">
                                            <p:txEl>
                                              <p:pRg st="5" end="5"/>
                                            </p:txEl>
                                          </p:spTgt>
                                        </p:tgtEl>
                                        <p:attrNameLst>
                                          <p:attrName>style.visibility</p:attrName>
                                        </p:attrNameLst>
                                      </p:cBhvr>
                                      <p:to>
                                        <p:strVal val="visible"/>
                                      </p:to>
                                    </p:set>
                                    <p:animEffect transition="in" filter="wipe(left)">
                                      <p:cBhvr>
                                        <p:cTn id="16" dur="500"/>
                                        <p:tgtEl>
                                          <p:spTgt spid="19">
                                            <p:txEl>
                                              <p:pRg st="5" end="5"/>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
                                            <p:txEl>
                                              <p:pRg st="6" end="6"/>
                                            </p:txEl>
                                          </p:spTgt>
                                        </p:tgtEl>
                                        <p:attrNameLst>
                                          <p:attrName>style.visibility</p:attrName>
                                        </p:attrNameLst>
                                      </p:cBhvr>
                                      <p:to>
                                        <p:strVal val="visible"/>
                                      </p:to>
                                    </p:set>
                                    <p:animEffect transition="in" filter="wipe(left)">
                                      <p:cBhvr>
                                        <p:cTn id="19" dur="500"/>
                                        <p:tgtEl>
                                          <p:spTgt spid="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2"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12" name="组合 7"/>
          <p:cNvGrpSpPr/>
          <p:nvPr/>
        </p:nvGrpSpPr>
        <p:grpSpPr>
          <a:xfrm>
            <a:off x="5334856" y="570216"/>
            <a:ext cx="263341" cy="395013"/>
            <a:chOff x="5284519" y="1508166"/>
            <a:chExt cx="213756" cy="427512"/>
          </a:xfrm>
        </p:grpSpPr>
        <p:cxnSp>
          <p:nvCxnSpPr>
            <p:cNvPr id="13" name="直接连接符 12"/>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5" name="矩形 3"/>
          <p:cNvSpPr>
            <a:spLocks noChangeArrowheads="1"/>
          </p:cNvSpPr>
          <p:nvPr/>
        </p:nvSpPr>
        <p:spPr bwMode="auto">
          <a:xfrm>
            <a:off x="3059836" y="1754748"/>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项目公司四大优势</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TextBox 67"/>
          <p:cNvSpPr txBox="1"/>
          <p:nvPr/>
        </p:nvSpPr>
        <p:spPr>
          <a:xfrm>
            <a:off x="3273778" y="4742825"/>
            <a:ext cx="2302933" cy="830997"/>
          </a:xfrm>
          <a:prstGeom prst="rect">
            <a:avLst/>
          </a:prstGeom>
          <a:noFill/>
          <a:ln>
            <a:noFill/>
          </a:ln>
        </p:spPr>
        <p:txBody>
          <a:bodyPr wrap="square" rtlCol="0">
            <a:spAutoFit/>
          </a:bodyPr>
          <a:lstStyle/>
          <a:p>
            <a:r>
              <a:rPr lang="zh-CN" altLang="en-US" sz="2400" b="1" dirty="0" smtClean="0">
                <a:solidFill>
                  <a:srgbClr val="03A9F3"/>
                </a:solidFill>
                <a:latin typeface="Arial" panose="020B0604020202020204" pitchFamily="34" charset="0"/>
                <a:ea typeface="微软雅黑" panose="020B0503020204020204" pitchFamily="34" charset="-122"/>
              </a:rPr>
              <a:t>（</a:t>
            </a:r>
            <a:r>
              <a:rPr lang="en-US" altLang="zh-CN" sz="2400" b="1" dirty="0" smtClean="0">
                <a:solidFill>
                  <a:srgbClr val="03A9F3"/>
                </a:solidFill>
                <a:latin typeface="Arial" panose="020B0604020202020204" pitchFamily="34" charset="0"/>
                <a:ea typeface="微软雅黑" panose="020B0503020204020204" pitchFamily="34" charset="-122"/>
              </a:rPr>
              <a:t>3</a:t>
            </a:r>
            <a:r>
              <a:rPr lang="zh-CN" altLang="en-US" sz="2400" b="1" dirty="0" smtClean="0">
                <a:solidFill>
                  <a:srgbClr val="03A9F3"/>
                </a:solidFill>
                <a:latin typeface="Arial" panose="020B0604020202020204" pitchFamily="34" charset="0"/>
                <a:ea typeface="微软雅黑" panose="020B0503020204020204" pitchFamily="34" charset="-122"/>
              </a:rPr>
              <a:t>）</a:t>
            </a:r>
            <a:r>
              <a:rPr lang="zh-CN" altLang="zh-CN" sz="2400" b="1" dirty="0" smtClean="0">
                <a:solidFill>
                  <a:srgbClr val="03A9F3"/>
                </a:solidFill>
                <a:latin typeface="Arial" panose="020B0604020202020204" pitchFamily="34" charset="0"/>
                <a:ea typeface="微软雅黑" panose="020B0503020204020204" pitchFamily="34" charset="-122"/>
              </a:rPr>
              <a:t>增强项目</a:t>
            </a:r>
            <a:endParaRPr lang="en-US" altLang="zh-CN" sz="2400" b="1" dirty="0" smtClean="0">
              <a:solidFill>
                <a:srgbClr val="03A9F3"/>
              </a:solidFill>
              <a:latin typeface="Arial" panose="020B0604020202020204" pitchFamily="34" charset="0"/>
              <a:ea typeface="微软雅黑" panose="020B0503020204020204" pitchFamily="34" charset="-122"/>
            </a:endParaRPr>
          </a:p>
          <a:p>
            <a:r>
              <a:rPr lang="zh-CN" altLang="zh-CN" sz="2400" b="1" dirty="0" smtClean="0">
                <a:solidFill>
                  <a:srgbClr val="03A9F3"/>
                </a:solidFill>
                <a:latin typeface="Arial" panose="020B0604020202020204" pitchFamily="34" charset="0"/>
                <a:ea typeface="微软雅黑" panose="020B0503020204020204" pitchFamily="34" charset="-122"/>
              </a:rPr>
              <a:t>实施</a:t>
            </a:r>
            <a:r>
              <a:rPr lang="zh-CN" altLang="zh-CN" sz="2400" b="1" dirty="0">
                <a:solidFill>
                  <a:srgbClr val="03A9F3"/>
                </a:solidFill>
                <a:latin typeface="Arial" panose="020B0604020202020204" pitchFamily="34" charset="0"/>
                <a:ea typeface="微软雅黑" panose="020B0503020204020204" pitchFamily="34" charset="-122"/>
              </a:rPr>
              <a:t>灵活性</a:t>
            </a:r>
            <a:endPar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68"/>
          <p:cNvSpPr txBox="1"/>
          <p:nvPr/>
        </p:nvSpPr>
        <p:spPr>
          <a:xfrm>
            <a:off x="8777743" y="4623635"/>
            <a:ext cx="2202847" cy="830997"/>
          </a:xfrm>
          <a:prstGeom prst="rect">
            <a:avLst/>
          </a:prstGeom>
          <a:noFill/>
          <a:ln>
            <a:noFill/>
          </a:ln>
        </p:spPr>
        <p:txBody>
          <a:bodyPr wrap="none" rtlCol="0">
            <a:spAutoFit/>
          </a:bodyPr>
          <a:lstStyle/>
          <a:p>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r>
              <a:rPr lang="en-US" altLang="zh-CN"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4</a:t>
            </a:r>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）便于政府</a:t>
            </a:r>
            <a:endParaRPr lang="en-US" altLang="zh-CN"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对</a:t>
            </a:r>
            <a:r>
              <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rPr>
              <a:t>项目监管</a:t>
            </a:r>
            <a:endPar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69"/>
          <p:cNvSpPr txBox="1"/>
          <p:nvPr/>
        </p:nvSpPr>
        <p:spPr>
          <a:xfrm>
            <a:off x="8603645" y="3211261"/>
            <a:ext cx="2944888" cy="830997"/>
          </a:xfrm>
          <a:prstGeom prst="rect">
            <a:avLst/>
          </a:prstGeom>
          <a:noFill/>
          <a:ln>
            <a:noFill/>
          </a:ln>
        </p:spPr>
        <p:txBody>
          <a:bodyPr wrap="square" rtlCol="0">
            <a:spAutoFit/>
          </a:bodyPr>
          <a:lstStyle/>
          <a:p>
            <a:r>
              <a:rPr lang="zh-CN" altLang="en-US" sz="2400" b="1" dirty="0" smtClean="0">
                <a:solidFill>
                  <a:srgbClr val="03A9F3"/>
                </a:solidFill>
                <a:latin typeface="Arial" panose="020B0604020202020204" pitchFamily="34" charset="0"/>
                <a:ea typeface="微软雅黑" panose="020B0503020204020204" pitchFamily="34" charset="-122"/>
              </a:rPr>
              <a:t>（</a:t>
            </a:r>
            <a:r>
              <a:rPr lang="en-US" altLang="zh-CN" sz="2400" b="1" dirty="0" smtClean="0">
                <a:solidFill>
                  <a:srgbClr val="03A9F3"/>
                </a:solidFill>
                <a:latin typeface="Arial" panose="020B0604020202020204" pitchFamily="34" charset="0"/>
                <a:ea typeface="微软雅黑" panose="020B0503020204020204" pitchFamily="34" charset="-122"/>
              </a:rPr>
              <a:t>2</a:t>
            </a:r>
            <a:r>
              <a:rPr lang="zh-CN" altLang="en-US" sz="2400" b="1" dirty="0" smtClean="0">
                <a:solidFill>
                  <a:srgbClr val="03A9F3"/>
                </a:solidFill>
                <a:latin typeface="Arial" panose="020B0604020202020204" pitchFamily="34" charset="0"/>
                <a:ea typeface="微软雅黑" panose="020B0503020204020204" pitchFamily="34" charset="-122"/>
              </a:rPr>
              <a:t>）</a:t>
            </a:r>
            <a:r>
              <a:rPr lang="zh-CN" altLang="zh-CN" sz="2400" b="1" dirty="0" smtClean="0">
                <a:solidFill>
                  <a:srgbClr val="03A9F3"/>
                </a:solidFill>
                <a:latin typeface="Arial" panose="020B0604020202020204" pitchFamily="34" charset="0"/>
                <a:ea typeface="微软雅黑" panose="020B0503020204020204" pitchFamily="34" charset="-122"/>
              </a:rPr>
              <a:t>实现</a:t>
            </a:r>
            <a:r>
              <a:rPr lang="zh-CN" altLang="zh-CN" sz="2400" b="1" dirty="0">
                <a:solidFill>
                  <a:srgbClr val="03A9F3"/>
                </a:solidFill>
                <a:latin typeface="Arial" panose="020B0604020202020204" pitchFamily="34" charset="0"/>
                <a:ea typeface="微软雅黑" panose="020B0503020204020204" pitchFamily="34" charset="-122"/>
              </a:rPr>
              <a:t>有效率</a:t>
            </a:r>
            <a:r>
              <a:rPr lang="zh-CN" altLang="zh-CN" sz="2400" b="1" dirty="0" smtClean="0">
                <a:solidFill>
                  <a:srgbClr val="03A9F3"/>
                </a:solidFill>
                <a:latin typeface="Arial" panose="020B0604020202020204" pitchFamily="34" charset="0"/>
                <a:ea typeface="微软雅黑" panose="020B0503020204020204" pitchFamily="34" charset="-122"/>
              </a:rPr>
              <a:t>的</a:t>
            </a:r>
            <a:endParaRPr lang="en-US" altLang="zh-CN" sz="2400" b="1" dirty="0">
              <a:solidFill>
                <a:srgbClr val="03A9F3"/>
              </a:solidFill>
              <a:latin typeface="Arial" panose="020B0604020202020204" pitchFamily="34" charset="0"/>
              <a:ea typeface="微软雅黑" panose="020B0503020204020204" pitchFamily="34" charset="-122"/>
            </a:endParaRPr>
          </a:p>
          <a:p>
            <a:r>
              <a:rPr lang="zh-CN" altLang="zh-CN" sz="2400" b="1" dirty="0" smtClean="0">
                <a:solidFill>
                  <a:srgbClr val="03A9F3"/>
                </a:solidFill>
                <a:latin typeface="Arial" panose="020B0604020202020204" pitchFamily="34" charset="0"/>
                <a:ea typeface="微软雅黑" panose="020B0503020204020204" pitchFamily="34" charset="-122"/>
              </a:rPr>
              <a:t>收益</a:t>
            </a:r>
            <a:r>
              <a:rPr lang="zh-CN" altLang="zh-CN" sz="2400" b="1" dirty="0">
                <a:solidFill>
                  <a:srgbClr val="03A9F3"/>
                </a:solidFill>
                <a:latin typeface="Arial" panose="020B0604020202020204" pitchFamily="34" charset="0"/>
                <a:ea typeface="微软雅黑" panose="020B0503020204020204" pitchFamily="34" charset="-122"/>
              </a:rPr>
              <a:t>和风险配置</a:t>
            </a:r>
            <a:endPar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70"/>
          <p:cNvSpPr txBox="1"/>
          <p:nvPr/>
        </p:nvSpPr>
        <p:spPr>
          <a:xfrm>
            <a:off x="3036711" y="3398584"/>
            <a:ext cx="3442355" cy="461665"/>
          </a:xfrm>
          <a:prstGeom prst="rect">
            <a:avLst/>
          </a:prstGeom>
          <a:noFill/>
          <a:ln>
            <a:noFill/>
          </a:ln>
        </p:spPr>
        <p:txBody>
          <a:bodyPr wrap="square" rtlCol="0">
            <a:spAutoFit/>
          </a:bodyPr>
          <a:lstStyle/>
          <a:p>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r>
              <a:rPr lang="en-US" altLang="zh-CN"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1</a:t>
            </a:r>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）有效</a:t>
            </a:r>
            <a:r>
              <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rPr>
              <a:t>隔离风险</a:t>
            </a:r>
            <a:endPar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34"/>
          <p:cNvSpPr/>
          <p:nvPr/>
        </p:nvSpPr>
        <p:spPr>
          <a:xfrm rot="10800000">
            <a:off x="5794859" y="330312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rot="5400000">
            <a:off x="5999062" y="4530188"/>
            <a:ext cx="1061672" cy="1379360"/>
            <a:chOff x="4020870" y="2194485"/>
            <a:chExt cx="1102258" cy="1432090"/>
          </a:xfrm>
          <a:effectLst>
            <a:outerShdw blurRad="444500" dist="254000" dir="8100000" algn="tr" rotWithShape="0">
              <a:prstClr val="black">
                <a:alpha val="50000"/>
              </a:prstClr>
            </a:outerShdw>
          </a:effectLst>
        </p:grpSpPr>
        <p:sp>
          <p:nvSpPr>
            <p:cNvPr id="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椭圆 34"/>
          <p:cNvSpPr/>
          <p:nvPr/>
        </p:nvSpPr>
        <p:spPr>
          <a:xfrm>
            <a:off x="7226743" y="436479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2" name="组合 31"/>
          <p:cNvGrpSpPr/>
          <p:nvPr/>
        </p:nvGrpSpPr>
        <p:grpSpPr>
          <a:xfrm rot="16200000">
            <a:off x="7031345" y="3106176"/>
            <a:ext cx="1061672" cy="1379360"/>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wipe(left)">
                                      <p:cBhvr>
                                        <p:cTn id="11" dur="500"/>
                                        <p:tgtEl>
                                          <p:spTgt spid="11">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wipe(left)">
                                      <p:cBhvr>
                                        <p:cTn id="14" dur="500"/>
                                        <p:tgtEl>
                                          <p:spTgt spid="15">
                                            <p:txEl>
                                              <p:pRg st="0" end="0"/>
                                            </p:txEl>
                                          </p:spTgt>
                                        </p:tgtEl>
                                      </p:cBhvr>
                                    </p:animEffect>
                                  </p:childTnLst>
                                </p:cTn>
                              </p:par>
                              <p:par>
                                <p:cTn id="15" presetID="2" presetClass="entr" presetSubtype="1"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0-#ppt_h/2"/>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0-#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12" presetClass="entr" presetSubtype="2"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left)">
                                      <p:cBhvr>
                                        <p:cTn id="26" dur="500"/>
                                        <p:tgtEl>
                                          <p:spTgt spid="26"/>
                                        </p:tgtEl>
                                      </p:cBhvr>
                                    </p:animEffect>
                                  </p:childTnLst>
                                </p:cTn>
                              </p:par>
                              <p:par>
                                <p:cTn id="27" presetID="2" presetClass="entr" presetSubtype="4"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12" presetClass="entr" presetSubtype="2"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left)">
                                      <p:cBhvr>
                                        <p:cTn id="34" dur="500"/>
                                        <p:tgtEl>
                                          <p:spTgt spid="23"/>
                                        </p:tgtEl>
                                      </p:cBhvr>
                                    </p:animEffect>
                                  </p:childTnLst>
                                </p:cTn>
                              </p:par>
                              <p:par>
                                <p:cTn id="35" presetID="2" presetClass="entr" presetSubtype="2"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1+#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p:tgtEl>
                                          <p:spTgt spid="24"/>
                                        </p:tgtEl>
                                        <p:attrNameLst>
                                          <p:attrName>ppt_x</p:attrName>
                                        </p:attrNameLst>
                                      </p:cBhvr>
                                      <p:tavLst>
                                        <p:tav tm="0">
                                          <p:val>
                                            <p:strVal val="#ppt_x-#ppt_w*1.125000"/>
                                          </p:val>
                                        </p:tav>
                                        <p:tav tm="100000">
                                          <p:val>
                                            <p:strVal val="#ppt_x"/>
                                          </p:val>
                                        </p:tav>
                                      </p:tavLst>
                                    </p:anim>
                                    <p:animEffect transition="in" filter="wipe(right)">
                                      <p:cBhvr>
                                        <p:cTn id="42" dur="500"/>
                                        <p:tgtEl>
                                          <p:spTgt spid="24"/>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2" build="p"/>
      <p:bldP spid="15" grpId="0" bldLvl="2" build="p"/>
      <p:bldP spid="23" grpId="0"/>
      <p:bldP spid="24" grpId="0"/>
      <p:bldP spid="25" grpId="0"/>
      <p:bldP spid="26" grpId="0"/>
      <p:bldP spid="27"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3" name="组合 7"/>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23260" y="1605242"/>
            <a:ext cx="8228650" cy="49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项目执行主要包括（设立项目公司）</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3204844" y="3728906"/>
            <a:ext cx="1335946" cy="1335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项目</a:t>
              </a:r>
              <a:endParaRPr lang="en-US" altLang="zh-CN"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2400"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执行</a:t>
              </a:r>
              <a:endParaRPr lang="zh-CN" altLang="en-US" sz="2400" b="1"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椭圆 9"/>
          <p:cNvSpPr/>
          <p:nvPr/>
        </p:nvSpPr>
        <p:spPr>
          <a:xfrm>
            <a:off x="5291604" y="2616213"/>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5312339" y="3949744"/>
            <a:ext cx="811400" cy="811400"/>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左大括号 13"/>
          <p:cNvSpPr/>
          <p:nvPr/>
        </p:nvSpPr>
        <p:spPr>
          <a:xfrm>
            <a:off x="4655551" y="291552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5312339" y="5476729"/>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
          <p:cNvSpPr txBox="1"/>
          <p:nvPr/>
        </p:nvSpPr>
        <p:spPr>
          <a:xfrm>
            <a:off x="5498990" y="2807935"/>
            <a:ext cx="438098" cy="338554"/>
          </a:xfrm>
          <a:prstGeom prst="rect">
            <a:avLst/>
          </a:prstGeom>
          <a:noFill/>
        </p:spPr>
        <p:txBody>
          <a:bodyPr wrap="square" rtlCol="0">
            <a:spAutoFit/>
          </a:bodyPr>
          <a:lstStyle/>
          <a:p>
            <a:r>
              <a:rPr lang="en-US" altLang="zh-CN"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40"/>
          <p:cNvSpPr txBox="1"/>
          <p:nvPr/>
        </p:nvSpPr>
        <p:spPr>
          <a:xfrm>
            <a:off x="5546686" y="4186166"/>
            <a:ext cx="471959" cy="338554"/>
          </a:xfrm>
          <a:prstGeom prst="rect">
            <a:avLst/>
          </a:prstGeom>
          <a:noFill/>
        </p:spPr>
        <p:txBody>
          <a:bodyPr wrap="square" rtlCol="0">
            <a:spAutoFit/>
          </a:bodyPr>
          <a:lstStyle/>
          <a:p>
            <a:r>
              <a:rPr lang="en-US" altLang="zh-CN" sz="16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44"/>
          <p:cNvSpPr txBox="1"/>
          <p:nvPr/>
        </p:nvSpPr>
        <p:spPr>
          <a:xfrm>
            <a:off x="5504295" y="5642302"/>
            <a:ext cx="1028700" cy="338554"/>
          </a:xfrm>
          <a:prstGeom prst="rect">
            <a:avLst/>
          </a:prstGeom>
          <a:noFill/>
        </p:spPr>
        <p:txBody>
          <a:bodyPr wrap="square" rtlCol="0">
            <a:spAutoFit/>
          </a:bodyPr>
          <a:lstStyle/>
          <a:p>
            <a:r>
              <a:rPr lang="en-US" altLang="zh-CN" sz="1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
          <p:cNvSpPr txBox="1"/>
          <p:nvPr/>
        </p:nvSpPr>
        <p:spPr>
          <a:xfrm>
            <a:off x="6532991" y="2031289"/>
            <a:ext cx="5342017" cy="78803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项目的建设：</a:t>
            </a:r>
            <a:endParaRPr lang="en-US" altLang="zh-CN"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包括设计和建造两个阶段</a:t>
            </a:r>
            <a:endParaRPr lang="zh-CN" altLang="en-US" sz="2000" b="1" dirty="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p:txBody>
      </p:sp>
      <p:sp>
        <p:nvSpPr>
          <p:cNvPr id="20" name="TextBox 46"/>
          <p:cNvSpPr txBox="1"/>
          <p:nvPr/>
        </p:nvSpPr>
        <p:spPr>
          <a:xfrm>
            <a:off x="6532991" y="3115317"/>
            <a:ext cx="4046219" cy="1692771"/>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项目的运营：</a:t>
            </a:r>
            <a:endParaRPr lang="en-US" altLang="zh-CN"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2000" b="1" dirty="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①项目建造已基本</a:t>
            </a:r>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完工</a:t>
            </a:r>
            <a:endParaRPr lang="en-US" altLang="zh-CN"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a:p>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②完成项目试运营</a:t>
            </a:r>
            <a:endParaRPr lang="en-US" altLang="zh-CN"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a:p>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③完成项目运营审批手续</a:t>
            </a:r>
            <a:endParaRPr lang="en-US" altLang="zh-CN"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a:p>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④需要满足运营其他条件</a:t>
            </a:r>
            <a:endParaRPr lang="zh-CN" altLang="en-US" sz="2000" b="1" dirty="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p:txBody>
      </p:sp>
      <p:sp>
        <p:nvSpPr>
          <p:cNvPr id="21" name="TextBox 47"/>
          <p:cNvSpPr txBox="1"/>
          <p:nvPr/>
        </p:nvSpPr>
        <p:spPr>
          <a:xfrm>
            <a:off x="6532991" y="5165229"/>
            <a:ext cx="4110625" cy="1692771"/>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项目的维护：</a:t>
            </a:r>
            <a:endParaRPr lang="en-US" altLang="zh-CN" sz="2400" b="1"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2000" b="1" dirty="0" smtClean="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rPr>
              <a:t>维护方案：包括项目运营期计划内维护、修理和交接时间、费用，和上述维护可能对项目运营产生的影响等内容。</a:t>
            </a:r>
            <a:endParaRPr lang="zh-CN" altLang="en-US" sz="2000" b="1" dirty="0">
              <a:solidFill>
                <a:schemeClr val="tx1">
                  <a:lumMod val="85000"/>
                  <a:lumOff val="15000"/>
                </a:schemeClr>
              </a:solidFill>
              <a:latin typeface="楷体" panose="02010609060101010101" pitchFamily="49" charset="-122"/>
              <a:ea typeface="楷体" panose="02010609060101010101" pitchFamily="49"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inVertical)">
                                      <p:cBhvr>
                                        <p:cTn id="45" dur="700"/>
                                        <p:tgtEl>
                                          <p:spTgt spid="2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2" build="p"/>
      <p:bldP spid="10" grpId="0" animBg="1"/>
      <p:bldP spid="14" grpId="0" animBg="1"/>
      <p:bldP spid="15" grpId="0" animBg="1"/>
      <p:bldP spid="16" grpId="0"/>
      <p:bldP spid="17" grpId="0"/>
      <p:bldP spid="18"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13466494_195448359000_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12327" y="1298222"/>
            <a:ext cx="5579673" cy="490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13" name="直接连接符 12"/>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9" name="矩形 3"/>
          <p:cNvSpPr>
            <a:spLocks noChangeArrowheads="1"/>
          </p:cNvSpPr>
          <p:nvPr/>
        </p:nvSpPr>
        <p:spPr bwMode="auto">
          <a:xfrm>
            <a:off x="3059836" y="1754748"/>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项目公司控制权与收益权</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nvSpPr>
        <p:spPr>
          <a:xfrm>
            <a:off x="2731913" y="2689409"/>
            <a:ext cx="5768620" cy="1877437"/>
          </a:xfrm>
          <a:prstGeom prst="rect">
            <a:avLst/>
          </a:prstGeom>
        </p:spPr>
        <p:txBody>
          <a:bodyPr wrap="square">
            <a:spAutoFit/>
          </a:bodyPr>
          <a:lstStyle/>
          <a:p>
            <a:r>
              <a:rPr lang="zh-CN" altLang="zh-CN" sz="2400" b="1" kern="100" dirty="0">
                <a:latin typeface="微软雅黑" panose="020B0503020204020204" pitchFamily="34" charset="-122"/>
                <a:ea typeface="微软雅黑" panose="020B0503020204020204" pitchFamily="34" charset="-122"/>
                <a:cs typeface="仿宋_GB2312" panose="02010609030101010101" charset="-122"/>
              </a:rPr>
              <a:t>项目公司的股权结构</a:t>
            </a:r>
            <a:r>
              <a:rPr lang="zh-CN" altLang="zh-CN" sz="2400" b="1" kern="100" dirty="0" smtClean="0">
                <a:latin typeface="微软雅黑" panose="020B0503020204020204" pitchFamily="34" charset="-122"/>
                <a:ea typeface="微软雅黑" panose="020B0503020204020204" pitchFamily="34" charset="-122"/>
                <a:cs typeface="仿宋_GB2312" panose="02010609030101010101" charset="-122"/>
              </a:rPr>
              <a:t>：</a:t>
            </a:r>
            <a:endParaRPr lang="en-US" altLang="zh-CN" sz="2400" b="1" kern="100" dirty="0" smtClean="0">
              <a:latin typeface="微软雅黑" panose="020B0503020204020204" pitchFamily="34" charset="-122"/>
              <a:ea typeface="微软雅黑" panose="020B0503020204020204" pitchFamily="34" charset="-122"/>
              <a:cs typeface="仿宋_GB2312" panose="02010609030101010101" charset="-122"/>
            </a:endParaRPr>
          </a:p>
          <a:p>
            <a:r>
              <a:rPr lang="zh-CN" altLang="zh-CN" sz="2400" kern="100" dirty="0" smtClean="0">
                <a:latin typeface="微软雅黑" panose="020B0503020204020204" pitchFamily="34" charset="-122"/>
                <a:ea typeface="微软雅黑" panose="020B0503020204020204" pitchFamily="34" charset="-122"/>
                <a:cs typeface="仿宋_GB2312" panose="02010609030101010101" charset="-122"/>
              </a:rPr>
              <a:t>项目</a:t>
            </a:r>
            <a:r>
              <a:rPr lang="zh-CN" altLang="zh-CN" sz="2400" kern="100" dirty="0">
                <a:latin typeface="微软雅黑" panose="020B0503020204020204" pitchFamily="34" charset="-122"/>
                <a:ea typeface="微软雅黑" panose="020B0503020204020204" pitchFamily="34" charset="-122"/>
                <a:cs typeface="仿宋_GB2312" panose="02010609030101010101" charset="-122"/>
              </a:rPr>
              <a:t>公司依据</a:t>
            </a:r>
            <a:r>
              <a:rPr lang="en-US" altLang="zh-CN" sz="2400" kern="100" dirty="0">
                <a:latin typeface="微软雅黑" panose="020B0503020204020204" pitchFamily="34" charset="-122"/>
                <a:ea typeface="微软雅黑" panose="020B0503020204020204" pitchFamily="34" charset="-122"/>
                <a:cs typeface="仿宋_GB2312" panose="02010609030101010101" charset="-122"/>
              </a:rPr>
              <a:t>PPP</a:t>
            </a:r>
            <a:r>
              <a:rPr lang="zh-CN" altLang="zh-CN" sz="2400" kern="100" dirty="0">
                <a:latin typeface="微软雅黑" panose="020B0503020204020204" pitchFamily="34" charset="-122"/>
                <a:ea typeface="微软雅黑" panose="020B0503020204020204" pitchFamily="34" charset="-122"/>
                <a:cs typeface="仿宋_GB2312" panose="02010609030101010101" charset="-122"/>
              </a:rPr>
              <a:t>项目合同与此前的股东协议设立，由社会资本控股，政府持有股份比例不得高于</a:t>
            </a:r>
            <a:r>
              <a:rPr lang="en-US" altLang="zh-CN" sz="4400" kern="100" dirty="0">
                <a:latin typeface="微软雅黑" panose="020B0503020204020204" pitchFamily="34" charset="-122"/>
                <a:ea typeface="微软雅黑" panose="020B0503020204020204" pitchFamily="34" charset="-122"/>
                <a:cs typeface="仿宋_GB2312" panose="02010609030101010101" charset="-122"/>
              </a:rPr>
              <a:t>50%</a:t>
            </a:r>
            <a:r>
              <a:rPr lang="zh-CN" altLang="zh-CN" sz="2400" kern="100" dirty="0">
                <a:ea typeface="仿宋_GB2312" panose="02010609030101010101" charset="-122"/>
                <a:cs typeface="仿宋_GB2312" panose="02010609030101010101" charset="-122"/>
              </a:rPr>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left)">
                                      <p:cBhvr>
                                        <p:cTn id="7" dur="500"/>
                                        <p:tgtEl>
                                          <p:spTgt spid="19">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subTnLst>
                                    <p:audio>
                                      <p:cMediaNode vol="99000">
                                        <p:cTn display="0" masterRel="sameClick">
                                          <p:stCondLst>
                                            <p:cond evt="begin" delay="0">
                                              <p:tn val="8"/>
                                            </p:cond>
                                          </p:stCondLst>
                                          <p:endCondLst>
                                            <p:cond evt="onStopAudio" delay="0">
                                              <p:tgtEl>
                                                <p:sldTgt/>
                                              </p:tgtEl>
                                            </p:cond>
                                          </p:endCondLst>
                                        </p:cTn>
                                        <p:tgtEl>
                                          <p:sndTgt r:embed="rId2" name="camera.wav"/>
                                        </p:tgtEl>
                                      </p:cMediaNode>
                                    </p:audio>
                                  </p:subTnLst>
                                </p:cTn>
                              </p:par>
                              <p:par>
                                <p:cTn id="11" presetID="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2" build="p"/>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9" name="组合 7"/>
          <p:cNvGrpSpPr/>
          <p:nvPr/>
        </p:nvGrpSpPr>
        <p:grpSpPr>
          <a:xfrm>
            <a:off x="5334856" y="570216"/>
            <a:ext cx="263341" cy="395013"/>
            <a:chOff x="5284519" y="1508166"/>
            <a:chExt cx="213756" cy="427512"/>
          </a:xfrm>
        </p:grpSpPr>
        <p:cxnSp>
          <p:nvCxnSpPr>
            <p:cNvPr id="10" name="直接连接符 9"/>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3104444" y="2522425"/>
            <a:ext cx="4572000" cy="2862322"/>
          </a:xfrm>
          <a:prstGeom prst="rect">
            <a:avLst/>
          </a:prstGeom>
        </p:spPr>
        <p:txBody>
          <a:bodyPr>
            <a:spAutoFit/>
          </a:bodyPr>
          <a:lstStyle/>
          <a:p>
            <a:pPr marL="285750" indent="-285750">
              <a:buFont typeface="Arial" panose="020B0604020202020204" pitchFamily="34" charset="0"/>
              <a:buChar char="•"/>
            </a:pPr>
            <a:r>
              <a:rPr lang="zh-CN" altLang="en-US" kern="100" dirty="0" smtClean="0">
                <a:latin typeface="微软雅黑" panose="020B0503020204020204" pitchFamily="34" charset="-122"/>
                <a:ea typeface="微软雅黑" panose="020B0503020204020204" pitchFamily="34" charset="-122"/>
                <a:cs typeface="仿宋_GB2312" panose="02010609030101010101" charset="-122"/>
              </a:rPr>
              <a:t>社会</a:t>
            </a:r>
            <a:r>
              <a:rPr lang="zh-CN" altLang="en-US" kern="100" dirty="0">
                <a:latin typeface="微软雅黑" panose="020B0503020204020204" pitchFamily="34" charset="-122"/>
                <a:ea typeface="微软雅黑" panose="020B0503020204020204" pitchFamily="34" charset="-122"/>
                <a:cs typeface="仿宋_GB2312" panose="02010609030101010101" charset="-122"/>
              </a:rPr>
              <a:t>资本方是项目公司的控股股东，在项目公司的组建中起主导作用</a:t>
            </a:r>
            <a:r>
              <a:rPr lang="zh-CN" altLang="en-US" kern="100" dirty="0" smtClean="0">
                <a:latin typeface="微软雅黑" panose="020B0503020204020204" pitchFamily="34" charset="-122"/>
                <a:ea typeface="微软雅黑" panose="020B0503020204020204" pitchFamily="34" charset="-122"/>
                <a:cs typeface="仿宋_GB2312" panose="02010609030101010101" charset="-122"/>
              </a:rPr>
              <a:t>。</a:t>
            </a:r>
            <a:endParaRPr lang="en-US" altLang="zh-CN" kern="100" dirty="0" smtClean="0">
              <a:latin typeface="微软雅黑" panose="020B0503020204020204" pitchFamily="34" charset="-122"/>
              <a:ea typeface="微软雅黑" panose="020B0503020204020204" pitchFamily="34" charset="-122"/>
              <a:cs typeface="仿宋_GB2312" panose="02010609030101010101" charset="-122"/>
            </a:endParaRPr>
          </a:p>
          <a:p>
            <a:pPr marL="285750" indent="-285750">
              <a:buFont typeface="Arial" panose="020B0604020202020204" pitchFamily="34" charset="0"/>
              <a:buChar char="•"/>
            </a:pPr>
            <a:endParaRPr lang="en-US" altLang="zh-CN" kern="100" dirty="0">
              <a:latin typeface="微软雅黑" panose="020B0503020204020204" pitchFamily="34" charset="-122"/>
              <a:ea typeface="微软雅黑" panose="020B0503020204020204" pitchFamily="34" charset="-122"/>
              <a:cs typeface="仿宋_GB2312" panose="02010609030101010101" charset="-122"/>
            </a:endParaRPr>
          </a:p>
          <a:p>
            <a:pPr marL="285750" indent="-285750">
              <a:buFont typeface="Arial" panose="020B0604020202020204" pitchFamily="34" charset="0"/>
              <a:buChar char="•"/>
            </a:pPr>
            <a:r>
              <a:rPr lang="zh-CN" altLang="en-US" kern="100" dirty="0" smtClean="0">
                <a:latin typeface="微软雅黑" panose="020B0503020204020204" pitchFamily="34" charset="-122"/>
                <a:ea typeface="微软雅黑" panose="020B0503020204020204" pitchFamily="34" charset="-122"/>
                <a:cs typeface="仿宋_GB2312" panose="02010609030101010101" charset="-122"/>
              </a:rPr>
              <a:t>公司</a:t>
            </a:r>
            <a:r>
              <a:rPr lang="zh-CN" altLang="en-US" kern="100" dirty="0">
                <a:latin typeface="微软雅黑" panose="020B0503020204020204" pitchFamily="34" charset="-122"/>
                <a:ea typeface="微软雅黑" panose="020B0503020204020204" pitchFamily="34" charset="-122"/>
                <a:cs typeface="仿宋_GB2312" panose="02010609030101010101" charset="-122"/>
              </a:rPr>
              <a:t>管理层的任命与日常运作主要由社会资本方决定，正常情况下，政府方不应</a:t>
            </a:r>
            <a:r>
              <a:rPr lang="zh-CN" altLang="en-US" kern="100" dirty="0" smtClean="0">
                <a:latin typeface="微软雅黑" panose="020B0503020204020204" pitchFamily="34" charset="-122"/>
                <a:ea typeface="微软雅黑" panose="020B0503020204020204" pitchFamily="34" charset="-122"/>
                <a:cs typeface="仿宋_GB2312" panose="02010609030101010101" charset="-122"/>
              </a:rPr>
              <a:t>干预</a:t>
            </a:r>
            <a:endParaRPr lang="en-US" altLang="zh-CN" kern="100" dirty="0" smtClean="0">
              <a:latin typeface="微软雅黑" panose="020B0503020204020204" pitchFamily="34" charset="-122"/>
              <a:ea typeface="微软雅黑" panose="020B0503020204020204" pitchFamily="34" charset="-122"/>
              <a:cs typeface="仿宋_GB2312" panose="02010609030101010101" charset="-122"/>
            </a:endParaRPr>
          </a:p>
          <a:p>
            <a:pPr marL="285750" indent="-285750">
              <a:buFont typeface="Arial" panose="020B0604020202020204" pitchFamily="34" charset="0"/>
              <a:buChar char="•"/>
            </a:pPr>
            <a:endParaRPr lang="en-US" altLang="zh-CN" kern="100" dirty="0">
              <a:latin typeface="微软雅黑" panose="020B0503020204020204" pitchFamily="34" charset="-122"/>
              <a:ea typeface="微软雅黑" panose="020B0503020204020204" pitchFamily="34" charset="-122"/>
              <a:cs typeface="仿宋_GB2312" panose="02010609030101010101" charset="-122"/>
            </a:endParaRPr>
          </a:p>
          <a:p>
            <a:pPr marL="285750" indent="-285750">
              <a:buFont typeface="Arial" panose="020B0604020202020204" pitchFamily="34" charset="0"/>
              <a:buChar char="•"/>
            </a:pPr>
            <a:r>
              <a:rPr lang="zh-CN" altLang="en-US" kern="100" dirty="0" smtClean="0">
                <a:latin typeface="微软雅黑" panose="020B0503020204020204" pitchFamily="34" charset="-122"/>
                <a:ea typeface="微软雅黑" panose="020B0503020204020204" pitchFamily="34" charset="-122"/>
                <a:cs typeface="仿宋_GB2312" panose="02010609030101010101" charset="-122"/>
              </a:rPr>
              <a:t>无论</a:t>
            </a:r>
            <a:r>
              <a:rPr lang="zh-CN" altLang="en-US" kern="100" dirty="0">
                <a:latin typeface="微软雅黑" panose="020B0503020204020204" pitchFamily="34" charset="-122"/>
                <a:ea typeface="微软雅黑" panose="020B0503020204020204" pitchFamily="34" charset="-122"/>
                <a:cs typeface="仿宋_GB2312" panose="02010609030101010101" charset="-122"/>
              </a:rPr>
              <a:t>政府方的持股比例如何，均不影响在股东协议中对政府方享有的监督介入权利进行规定。</a:t>
            </a:r>
            <a:endParaRPr lang="zh-CN" altLang="en-US" dirty="0"/>
          </a:p>
        </p:txBody>
      </p:sp>
      <p:pic>
        <p:nvPicPr>
          <p:cNvPr id="13" name="图片 12"/>
          <p:cNvPicPr>
            <a:picLocks noChangeAspect="1"/>
          </p:cNvPicPr>
          <p:nvPr/>
        </p:nvPicPr>
        <p:blipFill>
          <a:blip r:embed="rId1" cstate="email"/>
          <a:srcRect/>
          <a:stretch>
            <a:fillRect/>
          </a:stretch>
        </p:blipFill>
        <p:spPr>
          <a:xfrm>
            <a:off x="7676444" y="1930353"/>
            <a:ext cx="2473683" cy="2028555"/>
          </a:xfrm>
          <a:custGeom>
            <a:avLst/>
            <a:gdLst>
              <a:gd name="connsiteX0" fmla="*/ 0 w 2411896"/>
              <a:gd name="connsiteY0" fmla="*/ 0 h 1977886"/>
              <a:gd name="connsiteX1" fmla="*/ 2411896 w 2411896"/>
              <a:gd name="connsiteY1" fmla="*/ 0 h 1977886"/>
              <a:gd name="connsiteX2" fmla="*/ 2411896 w 2411896"/>
              <a:gd name="connsiteY2" fmla="*/ 1977886 h 1977886"/>
              <a:gd name="connsiteX3" fmla="*/ 0 w 2411896"/>
              <a:gd name="connsiteY3" fmla="*/ 1977886 h 1977886"/>
            </a:gdLst>
            <a:ahLst/>
            <a:cxnLst>
              <a:cxn ang="0">
                <a:pos x="connsiteX0" y="connsiteY0"/>
              </a:cxn>
              <a:cxn ang="0">
                <a:pos x="connsiteX1" y="connsiteY1"/>
              </a:cxn>
              <a:cxn ang="0">
                <a:pos x="connsiteX2" y="connsiteY2"/>
              </a:cxn>
              <a:cxn ang="0">
                <a:pos x="connsiteX3" y="connsiteY3"/>
              </a:cxn>
            </a:cxnLst>
            <a:rect l="l" t="t" r="r" b="b"/>
            <a:pathLst>
              <a:path w="2411896" h="1977886">
                <a:moveTo>
                  <a:pt x="0" y="0"/>
                </a:moveTo>
                <a:lnTo>
                  <a:pt x="2411896" y="0"/>
                </a:lnTo>
                <a:lnTo>
                  <a:pt x="2411896" y="1977886"/>
                </a:lnTo>
                <a:lnTo>
                  <a:pt x="0" y="1977886"/>
                </a:lnTo>
                <a:close/>
              </a:path>
            </a:pathLst>
          </a:custGeom>
        </p:spPr>
      </p:pic>
      <p:pic>
        <p:nvPicPr>
          <p:cNvPr id="14" name="图片 13"/>
          <p:cNvPicPr>
            <a:picLocks noChangeAspect="1"/>
          </p:cNvPicPr>
          <p:nvPr/>
        </p:nvPicPr>
        <p:blipFill>
          <a:blip r:embed="rId2" cstate="email"/>
          <a:srcRect/>
          <a:stretch>
            <a:fillRect/>
          </a:stretch>
        </p:blipFill>
        <p:spPr>
          <a:xfrm>
            <a:off x="9397018" y="3498739"/>
            <a:ext cx="2445026" cy="1977887"/>
          </a:xfrm>
          <a:custGeom>
            <a:avLst/>
            <a:gdLst>
              <a:gd name="connsiteX0" fmla="*/ 0 w 2445026"/>
              <a:gd name="connsiteY0" fmla="*/ 0 h 1977887"/>
              <a:gd name="connsiteX1" fmla="*/ 2445026 w 2445026"/>
              <a:gd name="connsiteY1" fmla="*/ 0 h 1977887"/>
              <a:gd name="connsiteX2" fmla="*/ 2445026 w 2445026"/>
              <a:gd name="connsiteY2" fmla="*/ 1977887 h 1977887"/>
              <a:gd name="connsiteX3" fmla="*/ 0 w 2445026"/>
              <a:gd name="connsiteY3" fmla="*/ 1977887 h 1977887"/>
            </a:gdLst>
            <a:ahLst/>
            <a:cxnLst>
              <a:cxn ang="0">
                <a:pos x="connsiteX0" y="connsiteY0"/>
              </a:cxn>
              <a:cxn ang="0">
                <a:pos x="connsiteX1" y="connsiteY1"/>
              </a:cxn>
              <a:cxn ang="0">
                <a:pos x="connsiteX2" y="connsiteY2"/>
              </a:cxn>
              <a:cxn ang="0">
                <a:pos x="connsiteX3" y="connsiteY3"/>
              </a:cxn>
            </a:cxnLst>
            <a:rect l="l" t="t" r="r" b="b"/>
            <a:pathLst>
              <a:path w="2445026" h="1977887">
                <a:moveTo>
                  <a:pt x="0" y="0"/>
                </a:moveTo>
                <a:lnTo>
                  <a:pt x="2445026" y="0"/>
                </a:lnTo>
                <a:lnTo>
                  <a:pt x="2445026" y="1977887"/>
                </a:lnTo>
                <a:lnTo>
                  <a:pt x="0" y="1977887"/>
                </a:lnTo>
                <a:close/>
              </a:path>
            </a:pathLst>
          </a:custGeom>
        </p:spPr>
      </p:pic>
      <p:sp>
        <p:nvSpPr>
          <p:cNvPr id="15" name="矩形 3"/>
          <p:cNvSpPr>
            <a:spLocks noChangeArrowheads="1"/>
          </p:cNvSpPr>
          <p:nvPr/>
        </p:nvSpPr>
        <p:spPr bwMode="auto">
          <a:xfrm>
            <a:off x="3059836" y="1754748"/>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项目公司控制权与收益权</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0" dur="500"/>
                                        <p:tgtEl>
                                          <p:spTgt spid="12">
                                            <p:txEl>
                                              <p:pRg st="2" end="2"/>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13" dur="500"/>
                                        <p:tgtEl>
                                          <p:spTgt spid="12">
                                            <p:txEl>
                                              <p:pRg st="4" end="4"/>
                                            </p:txEl>
                                          </p:spTgt>
                                        </p:tgtEl>
                                      </p:cBhvr>
                                    </p:animEffect>
                                  </p:childTnLst>
                                </p:cTn>
                              </p:par>
                              <p:par>
                                <p:cTn id="14" presetID="2" presetClass="entr" presetSubtype="2"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670202" y="4204904"/>
            <a:ext cx="2965141" cy="1754326"/>
          </a:xfrm>
          <a:prstGeom prst="rect">
            <a:avLst/>
          </a:prstGeom>
          <a:noFill/>
        </p:spPr>
        <p:txBody>
          <a:bodyPr wrap="square" rtlCol="0">
            <a:spAutoFit/>
          </a:bodyPr>
          <a:lstStyle/>
          <a:p>
            <a:pPr algn="ctr"/>
            <a:r>
              <a:rPr lang="en-US" altLang="zh-CN" sz="5400" b="1" dirty="0" smtClean="0">
                <a:solidFill>
                  <a:srgbClr val="152F47"/>
                </a:solidFill>
                <a:latin typeface="微软雅黑" panose="020B0503020204020204" pitchFamily="34" charset="-122"/>
                <a:ea typeface="微软雅黑" panose="020B0503020204020204" pitchFamily="34" charset="-122"/>
              </a:rPr>
              <a:t>PPP</a:t>
            </a:r>
            <a:r>
              <a:rPr lang="zh-CN" altLang="en-US" sz="5400" b="1" dirty="0" smtClean="0">
                <a:solidFill>
                  <a:srgbClr val="152F47"/>
                </a:solidFill>
                <a:latin typeface="微软雅黑" panose="020B0503020204020204" pitchFamily="34" charset="-122"/>
                <a:ea typeface="微软雅黑" panose="020B0503020204020204" pitchFamily="34" charset="-122"/>
              </a:rPr>
              <a:t>模式基本概念</a:t>
            </a:r>
            <a:endParaRPr lang="zh-CN" altLang="en-US" sz="5400" b="1" dirty="0">
              <a:solidFill>
                <a:srgbClr val="152F47"/>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第一部分</a:t>
            </a:r>
            <a:endParaRPr lang="zh-CN" altLang="en-US" sz="2800" dirty="0">
              <a:solidFill>
                <a:srgbClr val="152F47"/>
              </a:solidFill>
            </a:endParaRPr>
          </a:p>
        </p:txBody>
      </p:sp>
      <p:grpSp>
        <p:nvGrpSpPr>
          <p:cNvPr id="44" name="组合 43"/>
          <p:cNvGrpSpPr/>
          <p:nvPr/>
        </p:nvGrpSpPr>
        <p:grpSpPr>
          <a:xfrm>
            <a:off x="8125599" y="1434035"/>
            <a:ext cx="2036802" cy="2036802"/>
            <a:chOff x="8077074" y="845254"/>
            <a:chExt cx="2036802" cy="2036802"/>
          </a:xfrm>
        </p:grpSpPr>
        <p:sp>
          <p:nvSpPr>
            <p:cNvPr id="43" name="椭圆 42"/>
            <p:cNvSpPr/>
            <p:nvPr/>
          </p:nvSpPr>
          <p:spPr>
            <a:xfrm>
              <a:off x="8077074" y="845254"/>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26"/>
            <p:cNvSpPr>
              <a:spLocks noChangeAspect="1" noEditPoints="1"/>
            </p:cNvSpPr>
            <p:nvPr/>
          </p:nvSpPr>
          <p:spPr bwMode="auto">
            <a:xfrm>
              <a:off x="8639337" y="1292886"/>
              <a:ext cx="912277" cy="1141539"/>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cs typeface="Arial" panose="020B0604020202020204" pitchFamily="34" charset="0"/>
              </a:endParaRPr>
            </a:p>
          </p:txBody>
        </p:sp>
      </p:grpSp>
      <p:sp>
        <p:nvSpPr>
          <p:cNvPr id="18" name="等腰三角形 17"/>
          <p:cNvSpPr/>
          <p:nvPr/>
        </p:nvSpPr>
        <p:spPr>
          <a:xfrm>
            <a:off x="1019105" y="1589349"/>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4408145" y="12989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2341082" y="4493530"/>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124332" y="2151720"/>
            <a:ext cx="1952785" cy="168343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595666" y="3138203"/>
            <a:ext cx="1616929" cy="1393904"/>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1832010" y="4778001"/>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408823" y="5497340"/>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a:off x="2259106" y="0"/>
            <a:ext cx="2061170" cy="1915565"/>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1422212" y="863400"/>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3600000">
            <a:off x="3137503" y="1245807"/>
            <a:ext cx="1810312" cy="1560613"/>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3600000">
            <a:off x="4451831" y="1898701"/>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3600000">
            <a:off x="1478068" y="4493531"/>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0800000">
            <a:off x="617406" y="4652966"/>
            <a:ext cx="710484" cy="612486"/>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2394884" y="2790482"/>
            <a:ext cx="1467069" cy="1015663"/>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dirty="0" smtClean="0"/>
              <a:t>推行</a:t>
            </a:r>
            <a:endParaRPr lang="en-US" sz="2000" dirty="0" smtClean="0"/>
          </a:p>
          <a:p>
            <a:r>
              <a:rPr lang="en-US" sz="2000" dirty="0" smtClean="0"/>
              <a:t>PPP</a:t>
            </a:r>
            <a:r>
              <a:rPr lang="zh-CN" altLang="en-US" sz="2000" dirty="0" smtClean="0"/>
              <a:t>模式</a:t>
            </a:r>
            <a:endParaRPr lang="en-US" altLang="zh-CN" sz="2000" dirty="0" smtClean="0"/>
          </a:p>
          <a:p>
            <a:r>
              <a:rPr lang="zh-CN" altLang="en-US" sz="2000" dirty="0" smtClean="0"/>
              <a:t>的重大意义</a:t>
            </a:r>
            <a:endParaRPr lang="zh-CN" altLang="en-US" sz="2000" b="0" dirty="0">
              <a:solidFill>
                <a:schemeClr val="bg1">
                  <a:lumMod val="95000"/>
                </a:schemeClr>
              </a:solidFill>
            </a:endParaRPr>
          </a:p>
        </p:txBody>
      </p:sp>
      <p:sp>
        <p:nvSpPr>
          <p:cNvPr id="31" name="等腰三角形 30"/>
          <p:cNvSpPr/>
          <p:nvPr/>
        </p:nvSpPr>
        <p:spPr>
          <a:xfrm>
            <a:off x="1492183" y="2298984"/>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flipV="1">
            <a:off x="1492183" y="3043928"/>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3600000">
            <a:off x="3999240" y="2638397"/>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8000000" flipV="1">
            <a:off x="2598204" y="5577552"/>
            <a:ext cx="1689284" cy="1456279"/>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4625924" y="4449089"/>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flipV="1">
            <a:off x="2608723" y="3916452"/>
            <a:ext cx="1965030" cy="169399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745281" y="956059"/>
            <a:ext cx="1168910"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en-US" altLang="zh-CN" sz="2000" b="0" dirty="0" smtClean="0">
                <a:solidFill>
                  <a:schemeClr val="bg1">
                    <a:lumMod val="95000"/>
                  </a:schemeClr>
                </a:solidFill>
              </a:rPr>
              <a:t>PPP</a:t>
            </a:r>
            <a:r>
              <a:rPr lang="zh-CN" altLang="en-US" sz="2000" b="0" dirty="0" smtClean="0">
                <a:solidFill>
                  <a:schemeClr val="bg1">
                    <a:lumMod val="95000"/>
                  </a:schemeClr>
                </a:solidFill>
              </a:rPr>
              <a:t>模式</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背景</a:t>
            </a:r>
            <a:endParaRPr lang="zh-CN" altLang="en-US" sz="2000" b="0" dirty="0">
              <a:solidFill>
                <a:schemeClr val="bg1">
                  <a:lumMod val="95000"/>
                </a:schemeClr>
              </a:solidFill>
            </a:endParaRPr>
          </a:p>
        </p:txBody>
      </p:sp>
      <p:sp>
        <p:nvSpPr>
          <p:cNvPr id="58" name="文本框 57"/>
          <p:cNvSpPr txBox="1"/>
          <p:nvPr/>
        </p:nvSpPr>
        <p:spPr>
          <a:xfrm>
            <a:off x="3227710" y="1699691"/>
            <a:ext cx="1202572"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en-US" sz="2000" dirty="0" smtClean="0"/>
              <a:t>PPP</a:t>
            </a:r>
            <a:r>
              <a:rPr lang="zh-CN" altLang="en-US" sz="2000" dirty="0" smtClean="0"/>
              <a:t>模式</a:t>
            </a:r>
            <a:endParaRPr lang="en-US" altLang="zh-CN" sz="2000" dirty="0" smtClean="0"/>
          </a:p>
          <a:p>
            <a:r>
              <a:rPr lang="zh-CN" altLang="en-US" sz="2000" dirty="0" smtClean="0"/>
              <a:t>定义</a:t>
            </a:r>
            <a:endParaRPr lang="zh-CN" altLang="en-US" sz="2000" b="0" dirty="0">
              <a:solidFill>
                <a:schemeClr val="bg1">
                  <a:lumMod val="95000"/>
                </a:schemeClr>
              </a:solidFill>
            </a:endParaRPr>
          </a:p>
        </p:txBody>
      </p:sp>
      <p:sp>
        <p:nvSpPr>
          <p:cNvPr id="36" name="等腰三角形 35"/>
          <p:cNvSpPr/>
          <p:nvPr/>
        </p:nvSpPr>
        <p:spPr>
          <a:xfrm>
            <a:off x="3711894" y="5109607"/>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600" decel="100000"/>
                                        <p:tgtEl>
                                          <p:spTgt spid="44"/>
                                        </p:tgtEl>
                                      </p:cBhvr>
                                    </p:animEffect>
                                    <p:anim calcmode="lin" valueType="num">
                                      <p:cBhvr>
                                        <p:cTn id="8" dur="600" decel="100000" fill="hold"/>
                                        <p:tgtEl>
                                          <p:spTgt spid="44"/>
                                        </p:tgtEl>
                                        <p:attrNameLst>
                                          <p:attrName>style.rotation</p:attrName>
                                        </p:attrNameLst>
                                      </p:cBhvr>
                                      <p:tavLst>
                                        <p:tav tm="0">
                                          <p:val>
                                            <p:fltVal val="-90"/>
                                          </p:val>
                                        </p:tav>
                                        <p:tav tm="100000">
                                          <p:val>
                                            <p:fltVal val="0"/>
                                          </p:val>
                                        </p:tav>
                                      </p:tavLst>
                                    </p:anim>
                                    <p:anim calcmode="lin" valueType="num">
                                      <p:cBhvr>
                                        <p:cTn id="9" dur="600" decel="100000" fill="hold"/>
                                        <p:tgtEl>
                                          <p:spTgt spid="44"/>
                                        </p:tgtEl>
                                        <p:attrNameLst>
                                          <p:attrName>ppt_x</p:attrName>
                                        </p:attrNameLst>
                                      </p:cBhvr>
                                      <p:tavLst>
                                        <p:tav tm="0">
                                          <p:val>
                                            <p:strVal val="#ppt_x+0.4"/>
                                          </p:val>
                                        </p:tav>
                                        <p:tav tm="100000">
                                          <p:val>
                                            <p:strVal val="#ppt_x-0.05"/>
                                          </p:val>
                                        </p:tav>
                                      </p:tavLst>
                                    </p:anim>
                                    <p:anim calcmode="lin" valueType="num">
                                      <p:cBhvr>
                                        <p:cTn id="10" dur="600" decel="100000" fill="hold"/>
                                        <p:tgtEl>
                                          <p:spTgt spid="44"/>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44"/>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4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900" decel="100000" fill="hold"/>
                                        <p:tgtEl>
                                          <p:spTgt spid="2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 calcmode="lin" valueType="num">
                                      <p:cBhvr>
                                        <p:cTn id="28" dur="500" fill="hold"/>
                                        <p:tgtEl>
                                          <p:spTgt spid="45"/>
                                        </p:tgtEl>
                                        <p:attrNameLst>
                                          <p:attrName>style.rotation</p:attrName>
                                        </p:attrNameLst>
                                      </p:cBhvr>
                                      <p:tavLst>
                                        <p:tav tm="0">
                                          <p:val>
                                            <p:fltVal val="360"/>
                                          </p:val>
                                        </p:tav>
                                        <p:tav tm="100000">
                                          <p:val>
                                            <p:fltVal val="0"/>
                                          </p:val>
                                        </p:tav>
                                      </p:tavLst>
                                    </p:anim>
                                    <p:animEffect transition="in" filter="fade">
                                      <p:cBhvr>
                                        <p:cTn id="29" dur="500"/>
                                        <p:tgtEl>
                                          <p:spTgt spid="45"/>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 calcmode="lin" valueType="num">
                                      <p:cBhvr>
                                        <p:cTn id="34" dur="500" fill="hold"/>
                                        <p:tgtEl>
                                          <p:spTgt spid="57"/>
                                        </p:tgtEl>
                                        <p:attrNameLst>
                                          <p:attrName>style.rotation</p:attrName>
                                        </p:attrNameLst>
                                      </p:cBhvr>
                                      <p:tavLst>
                                        <p:tav tm="0">
                                          <p:val>
                                            <p:fltVal val="360"/>
                                          </p:val>
                                        </p:tav>
                                        <p:tav tm="100000">
                                          <p:val>
                                            <p:fltVal val="0"/>
                                          </p:val>
                                        </p:tav>
                                      </p:tavLst>
                                    </p:anim>
                                    <p:animEffect transition="in" filter="fade">
                                      <p:cBhvr>
                                        <p:cTn id="35" dur="500"/>
                                        <p:tgtEl>
                                          <p:spTgt spid="57"/>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 calcmode="lin" valueType="num">
                                      <p:cBhvr>
                                        <p:cTn id="52" dur="500" fill="hold"/>
                                        <p:tgtEl>
                                          <p:spTgt spid="59"/>
                                        </p:tgtEl>
                                        <p:attrNameLst>
                                          <p:attrName>style.rotation</p:attrName>
                                        </p:attrNameLst>
                                      </p:cBhvr>
                                      <p:tavLst>
                                        <p:tav tm="0">
                                          <p:val>
                                            <p:fltVal val="360"/>
                                          </p:val>
                                        </p:tav>
                                        <p:tav tm="100000">
                                          <p:val>
                                            <p:fltVal val="0"/>
                                          </p:val>
                                        </p:tav>
                                      </p:tavLst>
                                    </p:anim>
                                    <p:animEffect transition="in" filter="fade">
                                      <p:cBhvr>
                                        <p:cTn id="53" dur="500"/>
                                        <p:tgtEl>
                                          <p:spTgt spid="59"/>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 calcmode="lin" valueType="num">
                                      <p:cBhvr>
                                        <p:cTn id="58" dur="500" fill="hold"/>
                                        <p:tgtEl>
                                          <p:spTgt spid="24"/>
                                        </p:tgtEl>
                                        <p:attrNameLst>
                                          <p:attrName>style.rotation</p:attrName>
                                        </p:attrNameLst>
                                      </p:cBhvr>
                                      <p:tavLst>
                                        <p:tav tm="0">
                                          <p:val>
                                            <p:fltVal val="360"/>
                                          </p:val>
                                        </p:tav>
                                        <p:tav tm="100000">
                                          <p:val>
                                            <p:fltVal val="0"/>
                                          </p:val>
                                        </p:tav>
                                      </p:tavLst>
                                    </p:anim>
                                    <p:animEffect transition="in" filter="fade">
                                      <p:cBhvr>
                                        <p:cTn id="59" dur="500"/>
                                        <p:tgtEl>
                                          <p:spTgt spid="24"/>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 calcmode="lin" valueType="num">
                                      <p:cBhvr>
                                        <p:cTn id="64" dur="500" fill="hold"/>
                                        <p:tgtEl>
                                          <p:spTgt spid="37"/>
                                        </p:tgtEl>
                                        <p:attrNameLst>
                                          <p:attrName>style.rotation</p:attrName>
                                        </p:attrNameLst>
                                      </p:cBhvr>
                                      <p:tavLst>
                                        <p:tav tm="0">
                                          <p:val>
                                            <p:fltVal val="360"/>
                                          </p:val>
                                        </p:tav>
                                        <p:tav tm="100000">
                                          <p:val>
                                            <p:fltVal val="0"/>
                                          </p:val>
                                        </p:tav>
                                      </p:tavLst>
                                    </p:anim>
                                    <p:animEffect transition="in" filter="fade">
                                      <p:cBhvr>
                                        <p:cTn id="65" dur="500"/>
                                        <p:tgtEl>
                                          <p:spTgt spid="37"/>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 calcmode="lin" valueType="num">
                                      <p:cBhvr>
                                        <p:cTn id="70" dur="500" fill="hold"/>
                                        <p:tgtEl>
                                          <p:spTgt spid="34"/>
                                        </p:tgtEl>
                                        <p:attrNameLst>
                                          <p:attrName>style.rotation</p:attrName>
                                        </p:attrNameLst>
                                      </p:cBhvr>
                                      <p:tavLst>
                                        <p:tav tm="0">
                                          <p:val>
                                            <p:fltVal val="360"/>
                                          </p:val>
                                        </p:tav>
                                        <p:tav tm="100000">
                                          <p:val>
                                            <p:fltVal val="0"/>
                                          </p:val>
                                        </p:tav>
                                      </p:tavLst>
                                    </p:anim>
                                    <p:animEffect transition="in" filter="fade">
                                      <p:cBhvr>
                                        <p:cTn id="71" dur="500"/>
                                        <p:tgtEl>
                                          <p:spTgt spid="34"/>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p:cTn id="74" dur="500" fill="hold"/>
                                        <p:tgtEl>
                                          <p:spTgt spid="18"/>
                                        </p:tgtEl>
                                        <p:attrNameLst>
                                          <p:attrName>ppt_w</p:attrName>
                                        </p:attrNameLst>
                                      </p:cBhvr>
                                      <p:tavLst>
                                        <p:tav tm="0">
                                          <p:val>
                                            <p:fltVal val="0"/>
                                          </p:val>
                                        </p:tav>
                                        <p:tav tm="100000">
                                          <p:val>
                                            <p:strVal val="#ppt_w"/>
                                          </p:val>
                                        </p:tav>
                                      </p:tavLst>
                                    </p:anim>
                                    <p:anim calcmode="lin" valueType="num">
                                      <p:cBhvr>
                                        <p:cTn id="75" dur="500" fill="hold"/>
                                        <p:tgtEl>
                                          <p:spTgt spid="18"/>
                                        </p:tgtEl>
                                        <p:attrNameLst>
                                          <p:attrName>ppt_h</p:attrName>
                                        </p:attrNameLst>
                                      </p:cBhvr>
                                      <p:tavLst>
                                        <p:tav tm="0">
                                          <p:val>
                                            <p:fltVal val="0"/>
                                          </p:val>
                                        </p:tav>
                                        <p:tav tm="100000">
                                          <p:val>
                                            <p:strVal val="#ppt_h"/>
                                          </p:val>
                                        </p:tav>
                                      </p:tavLst>
                                    </p:anim>
                                    <p:anim calcmode="lin" valueType="num">
                                      <p:cBhvr>
                                        <p:cTn id="76" dur="500" fill="hold"/>
                                        <p:tgtEl>
                                          <p:spTgt spid="18"/>
                                        </p:tgtEl>
                                        <p:attrNameLst>
                                          <p:attrName>style.rotation</p:attrName>
                                        </p:attrNameLst>
                                      </p:cBhvr>
                                      <p:tavLst>
                                        <p:tav tm="0">
                                          <p:val>
                                            <p:fltVal val="360"/>
                                          </p:val>
                                        </p:tav>
                                        <p:tav tm="100000">
                                          <p:val>
                                            <p:fltVal val="0"/>
                                          </p:val>
                                        </p:tav>
                                      </p:tavLst>
                                    </p:anim>
                                    <p:animEffect transition="in" filter="fade">
                                      <p:cBhvr>
                                        <p:cTn id="77" dur="500"/>
                                        <p:tgtEl>
                                          <p:spTgt spid="18"/>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ppt_w</p:attrName>
                                        </p:attrNameLst>
                                      </p:cBhvr>
                                      <p:tavLst>
                                        <p:tav tm="0">
                                          <p:val>
                                            <p:fltVal val="0"/>
                                          </p:val>
                                        </p:tav>
                                        <p:tav tm="100000">
                                          <p:val>
                                            <p:strVal val="#ppt_w"/>
                                          </p:val>
                                        </p:tav>
                                      </p:tavLst>
                                    </p:anim>
                                    <p:anim calcmode="lin" valueType="num">
                                      <p:cBhvr>
                                        <p:cTn id="81" dur="500" fill="hold"/>
                                        <p:tgtEl>
                                          <p:spTgt spid="22"/>
                                        </p:tgtEl>
                                        <p:attrNameLst>
                                          <p:attrName>ppt_h</p:attrName>
                                        </p:attrNameLst>
                                      </p:cBhvr>
                                      <p:tavLst>
                                        <p:tav tm="0">
                                          <p:val>
                                            <p:fltVal val="0"/>
                                          </p:val>
                                        </p:tav>
                                        <p:tav tm="100000">
                                          <p:val>
                                            <p:strVal val="#ppt_h"/>
                                          </p:val>
                                        </p:tav>
                                      </p:tavLst>
                                    </p:anim>
                                    <p:anim calcmode="lin" valueType="num">
                                      <p:cBhvr>
                                        <p:cTn id="82" dur="500" fill="hold"/>
                                        <p:tgtEl>
                                          <p:spTgt spid="22"/>
                                        </p:tgtEl>
                                        <p:attrNameLst>
                                          <p:attrName>style.rotation</p:attrName>
                                        </p:attrNameLst>
                                      </p:cBhvr>
                                      <p:tavLst>
                                        <p:tav tm="0">
                                          <p:val>
                                            <p:fltVal val="360"/>
                                          </p:val>
                                        </p:tav>
                                        <p:tav tm="100000">
                                          <p:val>
                                            <p:fltVal val="0"/>
                                          </p:val>
                                        </p:tav>
                                      </p:tavLst>
                                    </p:anim>
                                    <p:animEffect transition="in" filter="fade">
                                      <p:cBhvr>
                                        <p:cTn id="83" dur="500"/>
                                        <p:tgtEl>
                                          <p:spTgt spid="22"/>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anim calcmode="lin" valueType="num">
                                      <p:cBhvr>
                                        <p:cTn id="86" dur="500" fill="hold"/>
                                        <p:tgtEl>
                                          <p:spTgt spid="46"/>
                                        </p:tgtEl>
                                        <p:attrNameLst>
                                          <p:attrName>ppt_w</p:attrName>
                                        </p:attrNameLst>
                                      </p:cBhvr>
                                      <p:tavLst>
                                        <p:tav tm="0">
                                          <p:val>
                                            <p:fltVal val="0"/>
                                          </p:val>
                                        </p:tav>
                                        <p:tav tm="100000">
                                          <p:val>
                                            <p:strVal val="#ppt_w"/>
                                          </p:val>
                                        </p:tav>
                                      </p:tavLst>
                                    </p:anim>
                                    <p:anim calcmode="lin" valueType="num">
                                      <p:cBhvr>
                                        <p:cTn id="87" dur="500" fill="hold"/>
                                        <p:tgtEl>
                                          <p:spTgt spid="46"/>
                                        </p:tgtEl>
                                        <p:attrNameLst>
                                          <p:attrName>ppt_h</p:attrName>
                                        </p:attrNameLst>
                                      </p:cBhvr>
                                      <p:tavLst>
                                        <p:tav tm="0">
                                          <p:val>
                                            <p:fltVal val="0"/>
                                          </p:val>
                                        </p:tav>
                                        <p:tav tm="100000">
                                          <p:val>
                                            <p:strVal val="#ppt_h"/>
                                          </p:val>
                                        </p:tav>
                                      </p:tavLst>
                                    </p:anim>
                                    <p:anim calcmode="lin" valueType="num">
                                      <p:cBhvr>
                                        <p:cTn id="88" dur="500" fill="hold"/>
                                        <p:tgtEl>
                                          <p:spTgt spid="46"/>
                                        </p:tgtEl>
                                        <p:attrNameLst>
                                          <p:attrName>style.rotation</p:attrName>
                                        </p:attrNameLst>
                                      </p:cBhvr>
                                      <p:tavLst>
                                        <p:tav tm="0">
                                          <p:val>
                                            <p:fltVal val="360"/>
                                          </p:val>
                                        </p:tav>
                                        <p:tav tm="100000">
                                          <p:val>
                                            <p:fltVal val="0"/>
                                          </p:val>
                                        </p:tav>
                                      </p:tavLst>
                                    </p:anim>
                                    <p:animEffect transition="in" filter="fade">
                                      <p:cBhvr>
                                        <p:cTn id="89" dur="500"/>
                                        <p:tgtEl>
                                          <p:spTgt spid="46"/>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p:cTn id="92" dur="500" fill="hold"/>
                                        <p:tgtEl>
                                          <p:spTgt spid="48"/>
                                        </p:tgtEl>
                                        <p:attrNameLst>
                                          <p:attrName>ppt_w</p:attrName>
                                        </p:attrNameLst>
                                      </p:cBhvr>
                                      <p:tavLst>
                                        <p:tav tm="0">
                                          <p:val>
                                            <p:fltVal val="0"/>
                                          </p:val>
                                        </p:tav>
                                        <p:tav tm="100000">
                                          <p:val>
                                            <p:strVal val="#ppt_w"/>
                                          </p:val>
                                        </p:tav>
                                      </p:tavLst>
                                    </p:anim>
                                    <p:anim calcmode="lin" valueType="num">
                                      <p:cBhvr>
                                        <p:cTn id="93" dur="500" fill="hold"/>
                                        <p:tgtEl>
                                          <p:spTgt spid="48"/>
                                        </p:tgtEl>
                                        <p:attrNameLst>
                                          <p:attrName>ppt_h</p:attrName>
                                        </p:attrNameLst>
                                      </p:cBhvr>
                                      <p:tavLst>
                                        <p:tav tm="0">
                                          <p:val>
                                            <p:fltVal val="0"/>
                                          </p:val>
                                        </p:tav>
                                        <p:tav tm="100000">
                                          <p:val>
                                            <p:strVal val="#ppt_h"/>
                                          </p:val>
                                        </p:tav>
                                      </p:tavLst>
                                    </p:anim>
                                    <p:anim calcmode="lin" valueType="num">
                                      <p:cBhvr>
                                        <p:cTn id="94" dur="500" fill="hold"/>
                                        <p:tgtEl>
                                          <p:spTgt spid="48"/>
                                        </p:tgtEl>
                                        <p:attrNameLst>
                                          <p:attrName>style.rotation</p:attrName>
                                        </p:attrNameLst>
                                      </p:cBhvr>
                                      <p:tavLst>
                                        <p:tav tm="0">
                                          <p:val>
                                            <p:fltVal val="360"/>
                                          </p:val>
                                        </p:tav>
                                        <p:tav tm="100000">
                                          <p:val>
                                            <p:fltVal val="0"/>
                                          </p:val>
                                        </p:tav>
                                      </p:tavLst>
                                    </p:anim>
                                    <p:animEffect transition="in" filter="fade">
                                      <p:cBhvr>
                                        <p:cTn id="95" dur="500"/>
                                        <p:tgtEl>
                                          <p:spTgt spid="48"/>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 calcmode="lin" valueType="num">
                                      <p:cBhvr>
                                        <p:cTn id="100" dur="500" fill="hold"/>
                                        <p:tgtEl>
                                          <p:spTgt spid="30"/>
                                        </p:tgtEl>
                                        <p:attrNameLst>
                                          <p:attrName>style.rotation</p:attrName>
                                        </p:attrNameLst>
                                      </p:cBhvr>
                                      <p:tavLst>
                                        <p:tav tm="0">
                                          <p:val>
                                            <p:fltVal val="360"/>
                                          </p:val>
                                        </p:tav>
                                        <p:tav tm="100000">
                                          <p:val>
                                            <p:fltVal val="0"/>
                                          </p:val>
                                        </p:tav>
                                      </p:tavLst>
                                    </p:anim>
                                    <p:animEffect transition="in" filter="fade">
                                      <p:cBhvr>
                                        <p:cTn id="101" dur="500"/>
                                        <p:tgtEl>
                                          <p:spTgt spid="30"/>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31"/>
                                        </p:tgtEl>
                                        <p:attrNameLst>
                                          <p:attrName>style.visibility</p:attrName>
                                        </p:attrNameLst>
                                      </p:cBhvr>
                                      <p:to>
                                        <p:strVal val="visible"/>
                                      </p:to>
                                    </p:set>
                                    <p:anim calcmode="lin" valueType="num">
                                      <p:cBhvr>
                                        <p:cTn id="104" dur="500" fill="hold"/>
                                        <p:tgtEl>
                                          <p:spTgt spid="31"/>
                                        </p:tgtEl>
                                        <p:attrNameLst>
                                          <p:attrName>ppt_w</p:attrName>
                                        </p:attrNameLst>
                                      </p:cBhvr>
                                      <p:tavLst>
                                        <p:tav tm="0">
                                          <p:val>
                                            <p:fltVal val="0"/>
                                          </p:val>
                                        </p:tav>
                                        <p:tav tm="100000">
                                          <p:val>
                                            <p:strVal val="#ppt_w"/>
                                          </p:val>
                                        </p:tav>
                                      </p:tavLst>
                                    </p:anim>
                                    <p:anim calcmode="lin" valueType="num">
                                      <p:cBhvr>
                                        <p:cTn id="105" dur="500" fill="hold"/>
                                        <p:tgtEl>
                                          <p:spTgt spid="31"/>
                                        </p:tgtEl>
                                        <p:attrNameLst>
                                          <p:attrName>ppt_h</p:attrName>
                                        </p:attrNameLst>
                                      </p:cBhvr>
                                      <p:tavLst>
                                        <p:tav tm="0">
                                          <p:val>
                                            <p:fltVal val="0"/>
                                          </p:val>
                                        </p:tav>
                                        <p:tav tm="100000">
                                          <p:val>
                                            <p:strVal val="#ppt_h"/>
                                          </p:val>
                                        </p:tav>
                                      </p:tavLst>
                                    </p:anim>
                                    <p:anim calcmode="lin" valueType="num">
                                      <p:cBhvr>
                                        <p:cTn id="106" dur="500" fill="hold"/>
                                        <p:tgtEl>
                                          <p:spTgt spid="31"/>
                                        </p:tgtEl>
                                        <p:attrNameLst>
                                          <p:attrName>style.rotation</p:attrName>
                                        </p:attrNameLst>
                                      </p:cBhvr>
                                      <p:tavLst>
                                        <p:tav tm="0">
                                          <p:val>
                                            <p:fltVal val="360"/>
                                          </p:val>
                                        </p:tav>
                                        <p:tav tm="100000">
                                          <p:val>
                                            <p:fltVal val="0"/>
                                          </p:val>
                                        </p:tav>
                                      </p:tavLst>
                                    </p:anim>
                                    <p:animEffect transition="in" filter="fade">
                                      <p:cBhvr>
                                        <p:cTn id="107" dur="500"/>
                                        <p:tgtEl>
                                          <p:spTgt spid="31"/>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 calcmode="lin" valueType="num">
                                      <p:cBhvr>
                                        <p:cTn id="112" dur="500" fill="hold"/>
                                        <p:tgtEl>
                                          <p:spTgt spid="32"/>
                                        </p:tgtEl>
                                        <p:attrNameLst>
                                          <p:attrName>style.rotation</p:attrName>
                                        </p:attrNameLst>
                                      </p:cBhvr>
                                      <p:tavLst>
                                        <p:tav tm="0">
                                          <p:val>
                                            <p:fltVal val="360"/>
                                          </p:val>
                                        </p:tav>
                                        <p:tav tm="100000">
                                          <p:val>
                                            <p:fltVal val="0"/>
                                          </p:val>
                                        </p:tav>
                                      </p:tavLst>
                                    </p:anim>
                                    <p:animEffect transition="in" filter="fade">
                                      <p:cBhvr>
                                        <p:cTn id="113" dur="500"/>
                                        <p:tgtEl>
                                          <p:spTgt spid="32"/>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33"/>
                                        </p:tgtEl>
                                        <p:attrNameLst>
                                          <p:attrName>style.visibility</p:attrName>
                                        </p:attrNameLst>
                                      </p:cBhvr>
                                      <p:to>
                                        <p:strVal val="visible"/>
                                      </p:to>
                                    </p:set>
                                    <p:anim calcmode="lin" valueType="num">
                                      <p:cBhvr>
                                        <p:cTn id="116" dur="500" fill="hold"/>
                                        <p:tgtEl>
                                          <p:spTgt spid="33"/>
                                        </p:tgtEl>
                                        <p:attrNameLst>
                                          <p:attrName>ppt_w</p:attrName>
                                        </p:attrNameLst>
                                      </p:cBhvr>
                                      <p:tavLst>
                                        <p:tav tm="0">
                                          <p:val>
                                            <p:fltVal val="0"/>
                                          </p:val>
                                        </p:tav>
                                        <p:tav tm="100000">
                                          <p:val>
                                            <p:strVal val="#ppt_w"/>
                                          </p:val>
                                        </p:tav>
                                      </p:tavLst>
                                    </p:anim>
                                    <p:anim calcmode="lin" valueType="num">
                                      <p:cBhvr>
                                        <p:cTn id="117" dur="500" fill="hold"/>
                                        <p:tgtEl>
                                          <p:spTgt spid="33"/>
                                        </p:tgtEl>
                                        <p:attrNameLst>
                                          <p:attrName>ppt_h</p:attrName>
                                        </p:attrNameLst>
                                      </p:cBhvr>
                                      <p:tavLst>
                                        <p:tav tm="0">
                                          <p:val>
                                            <p:fltVal val="0"/>
                                          </p:val>
                                        </p:tav>
                                        <p:tav tm="100000">
                                          <p:val>
                                            <p:strVal val="#ppt_h"/>
                                          </p:val>
                                        </p:tav>
                                      </p:tavLst>
                                    </p:anim>
                                    <p:anim calcmode="lin" valueType="num">
                                      <p:cBhvr>
                                        <p:cTn id="118" dur="500" fill="hold"/>
                                        <p:tgtEl>
                                          <p:spTgt spid="33"/>
                                        </p:tgtEl>
                                        <p:attrNameLst>
                                          <p:attrName>style.rotation</p:attrName>
                                        </p:attrNameLst>
                                      </p:cBhvr>
                                      <p:tavLst>
                                        <p:tav tm="0">
                                          <p:val>
                                            <p:fltVal val="360"/>
                                          </p:val>
                                        </p:tav>
                                        <p:tav tm="100000">
                                          <p:val>
                                            <p:fltVal val="0"/>
                                          </p:val>
                                        </p:tav>
                                      </p:tavLst>
                                    </p:anim>
                                    <p:animEffect transition="in" filter="fade">
                                      <p:cBhvr>
                                        <p:cTn id="119" dur="500"/>
                                        <p:tgtEl>
                                          <p:spTgt spid="33"/>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p:cTn id="122" dur="500" fill="hold"/>
                                        <p:tgtEl>
                                          <p:spTgt spid="26"/>
                                        </p:tgtEl>
                                        <p:attrNameLst>
                                          <p:attrName>ppt_w</p:attrName>
                                        </p:attrNameLst>
                                      </p:cBhvr>
                                      <p:tavLst>
                                        <p:tav tm="0">
                                          <p:val>
                                            <p:fltVal val="0"/>
                                          </p:val>
                                        </p:tav>
                                        <p:tav tm="100000">
                                          <p:val>
                                            <p:strVal val="#ppt_w"/>
                                          </p:val>
                                        </p:tav>
                                      </p:tavLst>
                                    </p:anim>
                                    <p:anim calcmode="lin" valueType="num">
                                      <p:cBhvr>
                                        <p:cTn id="123" dur="500" fill="hold"/>
                                        <p:tgtEl>
                                          <p:spTgt spid="26"/>
                                        </p:tgtEl>
                                        <p:attrNameLst>
                                          <p:attrName>ppt_h</p:attrName>
                                        </p:attrNameLst>
                                      </p:cBhvr>
                                      <p:tavLst>
                                        <p:tav tm="0">
                                          <p:val>
                                            <p:fltVal val="0"/>
                                          </p:val>
                                        </p:tav>
                                        <p:tav tm="100000">
                                          <p:val>
                                            <p:strVal val="#ppt_h"/>
                                          </p:val>
                                        </p:tav>
                                      </p:tavLst>
                                    </p:anim>
                                    <p:anim calcmode="lin" valueType="num">
                                      <p:cBhvr>
                                        <p:cTn id="124" dur="500" fill="hold"/>
                                        <p:tgtEl>
                                          <p:spTgt spid="26"/>
                                        </p:tgtEl>
                                        <p:attrNameLst>
                                          <p:attrName>style.rotation</p:attrName>
                                        </p:attrNameLst>
                                      </p:cBhvr>
                                      <p:tavLst>
                                        <p:tav tm="0">
                                          <p:val>
                                            <p:fltVal val="360"/>
                                          </p:val>
                                        </p:tav>
                                        <p:tav tm="100000">
                                          <p:val>
                                            <p:fltVal val="0"/>
                                          </p:val>
                                        </p:tav>
                                      </p:tavLst>
                                    </p:anim>
                                    <p:animEffect transition="in" filter="fade">
                                      <p:cBhvr>
                                        <p:cTn id="125" dur="500"/>
                                        <p:tgtEl>
                                          <p:spTgt spid="26"/>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55"/>
                                        </p:tgtEl>
                                        <p:attrNameLst>
                                          <p:attrName>style.visibility</p:attrName>
                                        </p:attrNameLst>
                                      </p:cBhvr>
                                      <p:to>
                                        <p:strVal val="visible"/>
                                      </p:to>
                                    </p:set>
                                    <p:anim calcmode="lin" valueType="num">
                                      <p:cBhvr>
                                        <p:cTn id="128" dur="500" fill="hold"/>
                                        <p:tgtEl>
                                          <p:spTgt spid="55"/>
                                        </p:tgtEl>
                                        <p:attrNameLst>
                                          <p:attrName>ppt_w</p:attrName>
                                        </p:attrNameLst>
                                      </p:cBhvr>
                                      <p:tavLst>
                                        <p:tav tm="0">
                                          <p:val>
                                            <p:fltVal val="0"/>
                                          </p:val>
                                        </p:tav>
                                        <p:tav tm="100000">
                                          <p:val>
                                            <p:strVal val="#ppt_w"/>
                                          </p:val>
                                        </p:tav>
                                      </p:tavLst>
                                    </p:anim>
                                    <p:anim calcmode="lin" valueType="num">
                                      <p:cBhvr>
                                        <p:cTn id="129" dur="500" fill="hold"/>
                                        <p:tgtEl>
                                          <p:spTgt spid="55"/>
                                        </p:tgtEl>
                                        <p:attrNameLst>
                                          <p:attrName>ppt_h</p:attrName>
                                        </p:attrNameLst>
                                      </p:cBhvr>
                                      <p:tavLst>
                                        <p:tav tm="0">
                                          <p:val>
                                            <p:fltVal val="0"/>
                                          </p:val>
                                        </p:tav>
                                        <p:tav tm="100000">
                                          <p:val>
                                            <p:strVal val="#ppt_h"/>
                                          </p:val>
                                        </p:tav>
                                      </p:tavLst>
                                    </p:anim>
                                    <p:anim calcmode="lin" valueType="num">
                                      <p:cBhvr>
                                        <p:cTn id="130" dur="500" fill="hold"/>
                                        <p:tgtEl>
                                          <p:spTgt spid="55"/>
                                        </p:tgtEl>
                                        <p:attrNameLst>
                                          <p:attrName>style.rotation</p:attrName>
                                        </p:attrNameLst>
                                      </p:cBhvr>
                                      <p:tavLst>
                                        <p:tav tm="0">
                                          <p:val>
                                            <p:fltVal val="360"/>
                                          </p:val>
                                        </p:tav>
                                        <p:tav tm="100000">
                                          <p:val>
                                            <p:fltVal val="0"/>
                                          </p:val>
                                        </p:tav>
                                      </p:tavLst>
                                    </p:anim>
                                    <p:animEffect transition="in" filter="fade">
                                      <p:cBhvr>
                                        <p:cTn id="131" dur="500"/>
                                        <p:tgtEl>
                                          <p:spTgt spid="55"/>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35"/>
                                        </p:tgtEl>
                                        <p:attrNameLst>
                                          <p:attrName>style.visibility</p:attrName>
                                        </p:attrNameLst>
                                      </p:cBhvr>
                                      <p:to>
                                        <p:strVal val="visible"/>
                                      </p:to>
                                    </p:set>
                                    <p:anim calcmode="lin" valueType="num">
                                      <p:cBhvr>
                                        <p:cTn id="134" dur="500" fill="hold"/>
                                        <p:tgtEl>
                                          <p:spTgt spid="35"/>
                                        </p:tgtEl>
                                        <p:attrNameLst>
                                          <p:attrName>ppt_w</p:attrName>
                                        </p:attrNameLst>
                                      </p:cBhvr>
                                      <p:tavLst>
                                        <p:tav tm="0">
                                          <p:val>
                                            <p:fltVal val="0"/>
                                          </p:val>
                                        </p:tav>
                                        <p:tav tm="100000">
                                          <p:val>
                                            <p:strVal val="#ppt_w"/>
                                          </p:val>
                                        </p:tav>
                                      </p:tavLst>
                                    </p:anim>
                                    <p:anim calcmode="lin" valueType="num">
                                      <p:cBhvr>
                                        <p:cTn id="135" dur="500" fill="hold"/>
                                        <p:tgtEl>
                                          <p:spTgt spid="35"/>
                                        </p:tgtEl>
                                        <p:attrNameLst>
                                          <p:attrName>ppt_h</p:attrName>
                                        </p:attrNameLst>
                                      </p:cBhvr>
                                      <p:tavLst>
                                        <p:tav tm="0">
                                          <p:val>
                                            <p:fltVal val="0"/>
                                          </p:val>
                                        </p:tav>
                                        <p:tav tm="100000">
                                          <p:val>
                                            <p:strVal val="#ppt_h"/>
                                          </p:val>
                                        </p:tav>
                                      </p:tavLst>
                                    </p:anim>
                                    <p:anim calcmode="lin" valueType="num">
                                      <p:cBhvr>
                                        <p:cTn id="136" dur="500" fill="hold"/>
                                        <p:tgtEl>
                                          <p:spTgt spid="35"/>
                                        </p:tgtEl>
                                        <p:attrNameLst>
                                          <p:attrName>style.rotation</p:attrName>
                                        </p:attrNameLst>
                                      </p:cBhvr>
                                      <p:tavLst>
                                        <p:tav tm="0">
                                          <p:val>
                                            <p:fltVal val="360"/>
                                          </p:val>
                                        </p:tav>
                                        <p:tav tm="100000">
                                          <p:val>
                                            <p:fltVal val="0"/>
                                          </p:val>
                                        </p:tav>
                                      </p:tavLst>
                                    </p:anim>
                                    <p:animEffect transition="in" filter="fade">
                                      <p:cBhvr>
                                        <p:cTn id="137" dur="500"/>
                                        <p:tgtEl>
                                          <p:spTgt spid="35"/>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36"/>
                                        </p:tgtEl>
                                        <p:attrNameLst>
                                          <p:attrName>style.visibility</p:attrName>
                                        </p:attrNameLst>
                                      </p:cBhvr>
                                      <p:to>
                                        <p:strVal val="visible"/>
                                      </p:to>
                                    </p:set>
                                    <p:anim calcmode="lin" valueType="num">
                                      <p:cBhvr>
                                        <p:cTn id="140" dur="500" fill="hold"/>
                                        <p:tgtEl>
                                          <p:spTgt spid="36"/>
                                        </p:tgtEl>
                                        <p:attrNameLst>
                                          <p:attrName>ppt_w</p:attrName>
                                        </p:attrNameLst>
                                      </p:cBhvr>
                                      <p:tavLst>
                                        <p:tav tm="0">
                                          <p:val>
                                            <p:fltVal val="0"/>
                                          </p:val>
                                        </p:tav>
                                        <p:tav tm="100000">
                                          <p:val>
                                            <p:strVal val="#ppt_w"/>
                                          </p:val>
                                        </p:tav>
                                      </p:tavLst>
                                    </p:anim>
                                    <p:anim calcmode="lin" valueType="num">
                                      <p:cBhvr>
                                        <p:cTn id="141" dur="500" fill="hold"/>
                                        <p:tgtEl>
                                          <p:spTgt spid="36"/>
                                        </p:tgtEl>
                                        <p:attrNameLst>
                                          <p:attrName>ppt_h</p:attrName>
                                        </p:attrNameLst>
                                      </p:cBhvr>
                                      <p:tavLst>
                                        <p:tav tm="0">
                                          <p:val>
                                            <p:fltVal val="0"/>
                                          </p:val>
                                        </p:tav>
                                        <p:tav tm="100000">
                                          <p:val>
                                            <p:strVal val="#ppt_h"/>
                                          </p:val>
                                        </p:tav>
                                      </p:tavLst>
                                    </p:anim>
                                    <p:anim calcmode="lin" valueType="num">
                                      <p:cBhvr>
                                        <p:cTn id="142" dur="500" fill="hold"/>
                                        <p:tgtEl>
                                          <p:spTgt spid="36"/>
                                        </p:tgtEl>
                                        <p:attrNameLst>
                                          <p:attrName>style.rotation</p:attrName>
                                        </p:attrNameLst>
                                      </p:cBhvr>
                                      <p:tavLst>
                                        <p:tav tm="0">
                                          <p:val>
                                            <p:fltVal val="360"/>
                                          </p:val>
                                        </p:tav>
                                        <p:tav tm="100000">
                                          <p:val>
                                            <p:fltVal val="0"/>
                                          </p:val>
                                        </p:tav>
                                      </p:tavLst>
                                    </p:anim>
                                    <p:animEffect transition="in" filter="fade">
                                      <p:cBhvr>
                                        <p:cTn id="143" dur="500"/>
                                        <p:tgtEl>
                                          <p:spTgt spid="36"/>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23"/>
                                        </p:tgtEl>
                                        <p:attrNameLst>
                                          <p:attrName>style.visibility</p:attrName>
                                        </p:attrNameLst>
                                      </p:cBhvr>
                                      <p:to>
                                        <p:strVal val="visible"/>
                                      </p:to>
                                    </p:set>
                                    <p:anim calcmode="lin" valueType="num">
                                      <p:cBhvr>
                                        <p:cTn id="146" dur="500" fill="hold"/>
                                        <p:tgtEl>
                                          <p:spTgt spid="23"/>
                                        </p:tgtEl>
                                        <p:attrNameLst>
                                          <p:attrName>ppt_w</p:attrName>
                                        </p:attrNameLst>
                                      </p:cBhvr>
                                      <p:tavLst>
                                        <p:tav tm="0">
                                          <p:val>
                                            <p:fltVal val="0"/>
                                          </p:val>
                                        </p:tav>
                                        <p:tav tm="100000">
                                          <p:val>
                                            <p:strVal val="#ppt_w"/>
                                          </p:val>
                                        </p:tav>
                                      </p:tavLst>
                                    </p:anim>
                                    <p:anim calcmode="lin" valueType="num">
                                      <p:cBhvr>
                                        <p:cTn id="147" dur="500" fill="hold"/>
                                        <p:tgtEl>
                                          <p:spTgt spid="23"/>
                                        </p:tgtEl>
                                        <p:attrNameLst>
                                          <p:attrName>ppt_h</p:attrName>
                                        </p:attrNameLst>
                                      </p:cBhvr>
                                      <p:tavLst>
                                        <p:tav tm="0">
                                          <p:val>
                                            <p:fltVal val="0"/>
                                          </p:val>
                                        </p:tav>
                                        <p:tav tm="100000">
                                          <p:val>
                                            <p:strVal val="#ppt_h"/>
                                          </p:val>
                                        </p:tav>
                                      </p:tavLst>
                                    </p:anim>
                                    <p:anim calcmode="lin" valueType="num">
                                      <p:cBhvr>
                                        <p:cTn id="148" dur="500" fill="hold"/>
                                        <p:tgtEl>
                                          <p:spTgt spid="23"/>
                                        </p:tgtEl>
                                        <p:attrNameLst>
                                          <p:attrName>style.rotation</p:attrName>
                                        </p:attrNameLst>
                                      </p:cBhvr>
                                      <p:tavLst>
                                        <p:tav tm="0">
                                          <p:val>
                                            <p:fltVal val="360"/>
                                          </p:val>
                                        </p:tav>
                                        <p:tav tm="100000">
                                          <p:val>
                                            <p:fltVal val="0"/>
                                          </p:val>
                                        </p:tav>
                                      </p:tavLst>
                                    </p:anim>
                                    <p:animEffect transition="in" filter="fade">
                                      <p:cBhvr>
                                        <p:cTn id="149" dur="500"/>
                                        <p:tgtEl>
                                          <p:spTgt spid="23"/>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cBhvr>
                                        <p:cTn id="152" dur="500" fill="hold"/>
                                        <p:tgtEl>
                                          <p:spTgt spid="29"/>
                                        </p:tgtEl>
                                        <p:attrNameLst>
                                          <p:attrName>ppt_w</p:attrName>
                                        </p:attrNameLst>
                                      </p:cBhvr>
                                      <p:tavLst>
                                        <p:tav tm="0">
                                          <p:val>
                                            <p:fltVal val="0"/>
                                          </p:val>
                                        </p:tav>
                                        <p:tav tm="100000">
                                          <p:val>
                                            <p:strVal val="#ppt_w"/>
                                          </p:val>
                                        </p:tav>
                                      </p:tavLst>
                                    </p:anim>
                                    <p:anim calcmode="lin" valueType="num">
                                      <p:cBhvr>
                                        <p:cTn id="153" dur="500" fill="hold"/>
                                        <p:tgtEl>
                                          <p:spTgt spid="29"/>
                                        </p:tgtEl>
                                        <p:attrNameLst>
                                          <p:attrName>ppt_h</p:attrName>
                                        </p:attrNameLst>
                                      </p:cBhvr>
                                      <p:tavLst>
                                        <p:tav tm="0">
                                          <p:val>
                                            <p:fltVal val="0"/>
                                          </p:val>
                                        </p:tav>
                                        <p:tav tm="100000">
                                          <p:val>
                                            <p:strVal val="#ppt_h"/>
                                          </p:val>
                                        </p:tav>
                                      </p:tavLst>
                                    </p:anim>
                                    <p:anim calcmode="lin" valueType="num">
                                      <p:cBhvr>
                                        <p:cTn id="154" dur="500" fill="hold"/>
                                        <p:tgtEl>
                                          <p:spTgt spid="29"/>
                                        </p:tgtEl>
                                        <p:attrNameLst>
                                          <p:attrName>style.rotation</p:attrName>
                                        </p:attrNameLst>
                                      </p:cBhvr>
                                      <p:tavLst>
                                        <p:tav tm="0">
                                          <p:val>
                                            <p:fltVal val="360"/>
                                          </p:val>
                                        </p:tav>
                                        <p:tav tm="100000">
                                          <p:val>
                                            <p:fltVal val="0"/>
                                          </p:val>
                                        </p:tav>
                                      </p:tavLst>
                                    </p:anim>
                                    <p:animEffect transition="in" filter="fade">
                                      <p:cBhvr>
                                        <p:cTn id="155" dur="500"/>
                                        <p:tgtEl>
                                          <p:spTgt spid="29"/>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49"/>
                                        </p:tgtEl>
                                        <p:attrNameLst>
                                          <p:attrName>style.visibility</p:attrName>
                                        </p:attrNameLst>
                                      </p:cBhvr>
                                      <p:to>
                                        <p:strVal val="visible"/>
                                      </p:to>
                                    </p:set>
                                    <p:anim calcmode="lin" valueType="num">
                                      <p:cBhvr>
                                        <p:cTn id="158" dur="500" fill="hold"/>
                                        <p:tgtEl>
                                          <p:spTgt spid="49"/>
                                        </p:tgtEl>
                                        <p:attrNameLst>
                                          <p:attrName>ppt_w</p:attrName>
                                        </p:attrNameLst>
                                      </p:cBhvr>
                                      <p:tavLst>
                                        <p:tav tm="0">
                                          <p:val>
                                            <p:fltVal val="0"/>
                                          </p:val>
                                        </p:tav>
                                        <p:tav tm="100000">
                                          <p:val>
                                            <p:strVal val="#ppt_w"/>
                                          </p:val>
                                        </p:tav>
                                      </p:tavLst>
                                    </p:anim>
                                    <p:anim calcmode="lin" valueType="num">
                                      <p:cBhvr>
                                        <p:cTn id="159" dur="500" fill="hold"/>
                                        <p:tgtEl>
                                          <p:spTgt spid="49"/>
                                        </p:tgtEl>
                                        <p:attrNameLst>
                                          <p:attrName>ppt_h</p:attrName>
                                        </p:attrNameLst>
                                      </p:cBhvr>
                                      <p:tavLst>
                                        <p:tav tm="0">
                                          <p:val>
                                            <p:fltVal val="0"/>
                                          </p:val>
                                        </p:tav>
                                        <p:tav tm="100000">
                                          <p:val>
                                            <p:strVal val="#ppt_h"/>
                                          </p:val>
                                        </p:tav>
                                      </p:tavLst>
                                    </p:anim>
                                    <p:anim calcmode="lin" valueType="num">
                                      <p:cBhvr>
                                        <p:cTn id="160" dur="500" fill="hold"/>
                                        <p:tgtEl>
                                          <p:spTgt spid="49"/>
                                        </p:tgtEl>
                                        <p:attrNameLst>
                                          <p:attrName>style.rotation</p:attrName>
                                        </p:attrNameLst>
                                      </p:cBhvr>
                                      <p:tavLst>
                                        <p:tav tm="0">
                                          <p:val>
                                            <p:fltVal val="360"/>
                                          </p:val>
                                        </p:tav>
                                        <p:tav tm="100000">
                                          <p:val>
                                            <p:fltVal val="0"/>
                                          </p:val>
                                        </p:tav>
                                      </p:tavLst>
                                    </p:anim>
                                    <p:animEffect transition="in" filter="fade">
                                      <p:cBhvr>
                                        <p:cTn id="16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18" grpId="0" animBg="1"/>
      <p:bldP spid="22" grpId="0" animBg="1"/>
      <p:bldP spid="23" grpId="0" animBg="1"/>
      <p:bldP spid="24" grpId="0" animBg="1"/>
      <p:bldP spid="26" grpId="0" animBg="1"/>
      <p:bldP spid="29" grpId="0" animBg="1"/>
      <p:bldP spid="30" grpId="0" animBg="1"/>
      <p:bldP spid="45" grpId="0" animBg="1"/>
      <p:bldP spid="46" grpId="0" animBg="1"/>
      <p:bldP spid="47" grpId="0" animBg="1"/>
      <p:bldP spid="48" grpId="0" animBg="1"/>
      <p:bldP spid="49" grpId="0" animBg="1"/>
      <p:bldP spid="55" grpId="0" animBg="1"/>
      <p:bldP spid="59" grpId="0"/>
      <p:bldP spid="31" grpId="0" animBg="1"/>
      <p:bldP spid="32" grpId="0" animBg="1"/>
      <p:bldP spid="33" grpId="0" animBg="1"/>
      <p:bldP spid="34" grpId="0" animBg="1"/>
      <p:bldP spid="35" grpId="0" animBg="1"/>
      <p:bldP spid="37" grpId="0" animBg="1"/>
      <p:bldP spid="57" grpId="0"/>
      <p:bldP spid="58" grpId="0"/>
      <p:bldP spid="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（五）项目执行阶段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10" name="直接连接符 9"/>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5" name="TextBox 66"/>
          <p:cNvSpPr txBox="1"/>
          <p:nvPr/>
        </p:nvSpPr>
        <p:spPr>
          <a:xfrm>
            <a:off x="3001691" y="2256613"/>
            <a:ext cx="7539246" cy="523220"/>
          </a:xfrm>
          <a:prstGeom prst="rect">
            <a:avLst/>
          </a:prstGeom>
          <a:noFill/>
        </p:spPr>
        <p:txBody>
          <a:bodyPr wrap="square" rtlCol="0">
            <a:spAutoFit/>
          </a:bodyPr>
          <a:lstStyle/>
          <a:p>
            <a:r>
              <a:rPr lang="zh-CN" altLang="en-US" sz="28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a:t>
            </a:r>
            <a:r>
              <a:rPr lang="zh-CN" altLang="en-US" sz="2800" dirty="0" smtClean="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公司的资金来源</a:t>
            </a:r>
            <a:endParaRPr lang="zh-CN" altLang="en-US" sz="28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16" name="矩形 15"/>
          <p:cNvSpPr/>
          <p:nvPr/>
        </p:nvSpPr>
        <p:spPr>
          <a:xfrm>
            <a:off x="3420533" y="3292368"/>
            <a:ext cx="2889956" cy="1938992"/>
          </a:xfrm>
          <a:prstGeom prst="rect">
            <a:avLst/>
          </a:prstGeom>
        </p:spPr>
        <p:txBody>
          <a:bodyPr wrap="square">
            <a:spAutoFit/>
          </a:bodyPr>
          <a:lstStyle/>
          <a:p>
            <a:r>
              <a:rPr lang="zh-CN" altLang="zh-CN" sz="2400" kern="100" dirty="0">
                <a:latin typeface="微软雅黑" panose="020B0503020204020204" pitchFamily="34" charset="-122"/>
                <a:ea typeface="微软雅黑" panose="020B0503020204020204" pitchFamily="34" charset="-122"/>
                <a:cs typeface="仿宋_GB2312" panose="02010609030101010101" charset="-122"/>
              </a:rPr>
              <a:t>政府与社会资本出资构成项目公司股本金。此外，还包括以项目公司名义的融资。</a:t>
            </a:r>
            <a:endParaRPr lang="zh-CN" altLang="en-US" sz="2400" dirty="0">
              <a:latin typeface="微软雅黑" panose="020B0503020204020204" pitchFamily="34" charset="-122"/>
              <a:ea typeface="微软雅黑" panose="020B0503020204020204" pitchFamily="34" charset="-122"/>
            </a:endParaRPr>
          </a:p>
        </p:txBody>
      </p:sp>
      <p:pic>
        <p:nvPicPr>
          <p:cNvPr id="17" name="Picture 2" descr="2786001_080427826000_2[1]"/>
          <p:cNvPicPr>
            <a:picLocks noChangeAspect="1" noChangeArrowheads="1"/>
          </p:cNvPicPr>
          <p:nvPr/>
        </p:nvPicPr>
        <p:blipFill rotWithShape="1">
          <a:blip r:embed="rId1">
            <a:extLst>
              <a:ext uri="{28A0092B-C50C-407E-A947-70E740481C1C}">
                <a14:useLocalDpi xmlns:a14="http://schemas.microsoft.com/office/drawing/2010/main" val="0"/>
              </a:ext>
            </a:extLst>
          </a:blip>
          <a:srcRect l="9843" r="35831" b="1774"/>
          <a:stretch>
            <a:fillRect/>
          </a:stretch>
        </p:blipFill>
        <p:spPr bwMode="auto">
          <a:xfrm flipH="1">
            <a:off x="7505606" y="1343379"/>
            <a:ext cx="4613242" cy="476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3"/>
          <p:cNvSpPr>
            <a:spLocks noChangeArrowheads="1"/>
          </p:cNvSpPr>
          <p:nvPr/>
        </p:nvSpPr>
        <p:spPr bwMode="auto">
          <a:xfrm>
            <a:off x="3059836" y="1754748"/>
            <a:ext cx="8228650" cy="5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项目公司控制权与收益权</a:t>
            </a:r>
            <a:endPar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ChangeArrowheads="1"/>
          </p:cNvSpPr>
          <p:nvPr/>
        </p:nvSpPr>
        <p:spPr bwMode="auto">
          <a:xfrm>
            <a:off x="3059836" y="1754748"/>
            <a:ext cx="822865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移交基本原则：</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项目公司必须确保项目符合政府回收项目的基本要求。</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PPP项目合同中，应明确约定项目移交的条件和标准。</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矩形 3"/>
          <p:cNvSpPr>
            <a:spLocks noChangeArrowheads="1"/>
          </p:cNvSpPr>
          <p:nvPr/>
        </p:nvSpPr>
        <p:spPr bwMode="auto">
          <a:xfrm>
            <a:off x="5958652" y="515424"/>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（六）项目移交阶段</a:t>
            </a:r>
            <a:endParaRPr lang="zh-CN" altLang="en-US" sz="2800" dirty="0"/>
          </a:p>
        </p:txBody>
      </p:sp>
      <p:grpSp>
        <p:nvGrpSpPr>
          <p:cNvPr id="2" name="组合 7"/>
          <p:cNvGrpSpPr/>
          <p:nvPr/>
        </p:nvGrpSpPr>
        <p:grpSpPr>
          <a:xfrm>
            <a:off x="5334856" y="570216"/>
            <a:ext cx="263341" cy="395013"/>
            <a:chOff x="5284519" y="1508166"/>
            <a:chExt cx="213756" cy="427512"/>
          </a:xfrm>
        </p:grpSpPr>
        <p:cxnSp>
          <p:nvCxnSpPr>
            <p:cNvPr id="9" name="直接连接符 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8" name="矩形 3"/>
          <p:cNvSpPr>
            <a:spLocks noChangeArrowheads="1"/>
          </p:cNvSpPr>
          <p:nvPr/>
        </p:nvSpPr>
        <p:spPr bwMode="auto">
          <a:xfrm>
            <a:off x="3127569" y="3425504"/>
            <a:ext cx="822865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移交要满足两项条件：</a:t>
            </a: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endParaRPr lang="en-US" altLang="zh-CN" sz="32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权利方面的条件和标准：</a:t>
            </a:r>
            <a:endParaRPr lang="en-US" altLang="zh-CN"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lvl="1">
              <a:spcBef>
                <a:spcPct val="0"/>
              </a:spcBef>
            </a:pPr>
            <a:r>
              <a:rPr lang="en-US" altLang="zh-CN"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项目设施、土地及所涉及的任何资产不存在权利瑕疵，其尚未设置任何担保及其他第三人的权利。</a:t>
            </a:r>
            <a:endParaRPr lang="zh-CN" altLang="en-US" b="1" dirty="0" smtClean="0">
              <a:solidFill>
                <a:schemeClr val="tx1">
                  <a:lumMod val="75000"/>
                  <a:lumOff val="25000"/>
                </a:schemeClr>
              </a:solidFill>
              <a:latin typeface="仿宋_GB2312" panose="02010609030101010101" charset="-122"/>
              <a:ea typeface="仿宋_GB2312" panose="02010609030101010101"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技术方面的条件和标准：</a:t>
            </a:r>
            <a:endParaRPr lang="en-US" altLang="zh-CN"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lvl="1">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  项目设施应符合双方约定的技术、安全和环保标准，并处于良好的运营状况。</a:t>
            </a:r>
            <a:endPar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wipe(left)">
                                      <p:cBhvr>
                                        <p:cTn id="16" dur="500"/>
                                        <p:tgtEl>
                                          <p:spTgt spid="8">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wipe(left)">
                                      <p:cBhvr>
                                        <p:cTn id="19" dur="500"/>
                                        <p:tgtEl>
                                          <p:spTgt spid="8">
                                            <p:txEl>
                                              <p:pRg st="2" end="2"/>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left)">
                                      <p:cBhvr>
                                        <p:cTn id="22" dur="500"/>
                                        <p:tgtEl>
                                          <p:spTgt spid="8">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animEffect transition="in" filter="wipe(left)">
                                      <p:cBhvr>
                                        <p:cTn id="25" dur="500"/>
                                        <p:tgtEl>
                                          <p:spTgt spid="8">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
                                            <p:txEl>
                                              <p:pRg st="6" end="6"/>
                                            </p:txEl>
                                          </p:spTgt>
                                        </p:tgtEl>
                                        <p:attrNameLst>
                                          <p:attrName>style.visibility</p:attrName>
                                        </p:attrNameLst>
                                      </p:cBhvr>
                                      <p:to>
                                        <p:strVal val="visible"/>
                                      </p:to>
                                    </p:set>
                                    <p:animEffect transition="in" filter="wipe(left)">
                                      <p:cBhvr>
                                        <p:cTn id="28"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2"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627926" y="4204904"/>
            <a:ext cx="5032148" cy="1754326"/>
          </a:xfrm>
          <a:prstGeom prst="rect">
            <a:avLst/>
          </a:prstGeom>
          <a:noFill/>
        </p:spPr>
        <p:txBody>
          <a:bodyPr wrap="none" rtlCol="0">
            <a:spAutoFit/>
          </a:bodyPr>
          <a:lstStyle/>
          <a:p>
            <a:pPr algn="ctr"/>
            <a:r>
              <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PPP</a:t>
            </a:r>
            <a:endPar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项目的遴选识别</a:t>
            </a:r>
            <a:endParaRPr lang="zh-CN" altLang="zh-CN" sz="5400" b="1" kern="100" dirty="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文本框 27"/>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第三部分</a:t>
            </a:r>
            <a:endParaRPr lang="zh-CN" altLang="en-US" sz="2800" dirty="0">
              <a:solidFill>
                <a:srgbClr val="152F47"/>
              </a:solidFill>
            </a:endParaRPr>
          </a:p>
        </p:txBody>
      </p:sp>
      <p:grpSp>
        <p:nvGrpSpPr>
          <p:cNvPr id="3" name="组合 2"/>
          <p:cNvGrpSpPr/>
          <p:nvPr/>
        </p:nvGrpSpPr>
        <p:grpSpPr>
          <a:xfrm>
            <a:off x="8125599" y="1434035"/>
            <a:ext cx="2036802" cy="2036802"/>
            <a:chOff x="8125599" y="1434035"/>
            <a:chExt cx="2036802" cy="2036802"/>
          </a:xfrm>
        </p:grpSpPr>
        <p:sp>
          <p:nvSpPr>
            <p:cNvPr id="43" name="椭圆 42"/>
            <p:cNvSpPr/>
            <p:nvPr/>
          </p:nvSpPr>
          <p:spPr>
            <a:xfrm>
              <a:off x="8125599" y="1434035"/>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56"/>
            <p:cNvSpPr>
              <a:spLocks noChangeAspect="1" noEditPoints="1"/>
            </p:cNvSpPr>
            <p:nvPr/>
          </p:nvSpPr>
          <p:spPr bwMode="auto">
            <a:xfrm>
              <a:off x="8496720" y="1860953"/>
              <a:ext cx="1264579" cy="1154820"/>
            </a:xfrm>
            <a:custGeom>
              <a:avLst/>
              <a:gdLst>
                <a:gd name="T0" fmla="*/ 37 w 112"/>
                <a:gd name="T1" fmla="*/ 58 h 102"/>
                <a:gd name="T2" fmla="*/ 69 w 112"/>
                <a:gd name="T3" fmla="*/ 52 h 102"/>
                <a:gd name="T4" fmla="*/ 70 w 112"/>
                <a:gd name="T5" fmla="*/ 32 h 102"/>
                <a:gd name="T6" fmla="*/ 80 w 112"/>
                <a:gd name="T7" fmla="*/ 0 h 102"/>
                <a:gd name="T8" fmla="*/ 103 w 112"/>
                <a:gd name="T9" fmla="*/ 24 h 102"/>
                <a:gd name="T10" fmla="*/ 73 w 112"/>
                <a:gd name="T11" fmla="*/ 65 h 102"/>
                <a:gd name="T12" fmla="*/ 42 w 112"/>
                <a:gd name="T13" fmla="*/ 72 h 102"/>
                <a:gd name="T14" fmla="*/ 21 w 112"/>
                <a:gd name="T15" fmla="*/ 101 h 102"/>
                <a:gd name="T16" fmla="*/ 0 w 112"/>
                <a:gd name="T17" fmla="*/ 40 h 102"/>
                <a:gd name="T18" fmla="*/ 1 w 112"/>
                <a:gd name="T19" fmla="*/ 56 h 102"/>
                <a:gd name="T20" fmla="*/ 13 w 112"/>
                <a:gd name="T21" fmla="*/ 49 h 102"/>
                <a:gd name="T22" fmla="*/ 27 w 112"/>
                <a:gd name="T23" fmla="*/ 57 h 102"/>
                <a:gd name="T24" fmla="*/ 29 w 112"/>
                <a:gd name="T25" fmla="*/ 37 h 102"/>
                <a:gd name="T26" fmla="*/ 13 w 112"/>
                <a:gd name="T27" fmla="*/ 40 h 102"/>
                <a:gd name="T28" fmla="*/ 96 w 112"/>
                <a:gd name="T29" fmla="*/ 62 h 102"/>
                <a:gd name="T30" fmla="*/ 81 w 112"/>
                <a:gd name="T31" fmla="*/ 77 h 102"/>
                <a:gd name="T32" fmla="*/ 96 w 112"/>
                <a:gd name="T33" fmla="*/ 92 h 102"/>
                <a:gd name="T34" fmla="*/ 112 w 112"/>
                <a:gd name="T35" fmla="*/ 77 h 102"/>
                <a:gd name="T36" fmla="*/ 96 w 112"/>
                <a:gd name="T37" fmla="*/ 62 h 102"/>
                <a:gd name="T38" fmla="*/ 96 w 112"/>
                <a:gd name="T39" fmla="*/ 70 h 102"/>
                <a:gd name="T40" fmla="*/ 89 w 112"/>
                <a:gd name="T41" fmla="*/ 77 h 102"/>
                <a:gd name="T42" fmla="*/ 96 w 112"/>
                <a:gd name="T43" fmla="*/ 84 h 102"/>
                <a:gd name="T44" fmla="*/ 103 w 112"/>
                <a:gd name="T45" fmla="*/ 77 h 102"/>
                <a:gd name="T46" fmla="*/ 70 w 112"/>
                <a:gd name="T47" fmla="*/ 74 h 102"/>
                <a:gd name="T48" fmla="*/ 60 w 112"/>
                <a:gd name="T49" fmla="*/ 82 h 102"/>
                <a:gd name="T50" fmla="*/ 45 w 112"/>
                <a:gd name="T51" fmla="*/ 83 h 102"/>
                <a:gd name="T52" fmla="*/ 46 w 112"/>
                <a:gd name="T53" fmla="*/ 97 h 102"/>
                <a:gd name="T54" fmla="*/ 62 w 112"/>
                <a:gd name="T55" fmla="*/ 92 h 102"/>
                <a:gd name="T56" fmla="*/ 77 w 112"/>
                <a:gd name="T57" fmla="*/ 98 h 102"/>
                <a:gd name="T58" fmla="*/ 70 w 112"/>
                <a:gd name="T59" fmla="*/ 74 h 102"/>
                <a:gd name="T60" fmla="*/ 40 w 112"/>
                <a:gd name="T61" fmla="*/ 21 h 102"/>
                <a:gd name="T62" fmla="*/ 40 w 112"/>
                <a:gd name="T63" fmla="*/ 43 h 102"/>
                <a:gd name="T64" fmla="*/ 62 w 112"/>
                <a:gd name="T65" fmla="*/ 43 h 102"/>
                <a:gd name="T66" fmla="*/ 62 w 112"/>
                <a:gd name="T67" fmla="*/ 21 h 102"/>
                <a:gd name="T68" fmla="*/ 56 w 112"/>
                <a:gd name="T69" fmla="*/ 27 h 102"/>
                <a:gd name="T70" fmla="*/ 46 w 112"/>
                <a:gd name="T71" fmla="*/ 27 h 102"/>
                <a:gd name="T72" fmla="*/ 46 w 112"/>
                <a:gd name="T73" fmla="*/ 36 h 102"/>
                <a:gd name="T74" fmla="*/ 56 w 112"/>
                <a:gd name="T75" fmla="*/ 36 h 102"/>
                <a:gd name="T76" fmla="*/ 56 w 112"/>
                <a:gd name="T77"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02">
                  <a:moveTo>
                    <a:pt x="21" y="101"/>
                  </a:moveTo>
                  <a:cubicBezTo>
                    <a:pt x="12" y="74"/>
                    <a:pt x="22" y="64"/>
                    <a:pt x="37" y="58"/>
                  </a:cubicBezTo>
                  <a:cubicBezTo>
                    <a:pt x="43" y="57"/>
                    <a:pt x="49" y="56"/>
                    <a:pt x="55" y="55"/>
                  </a:cubicBezTo>
                  <a:cubicBezTo>
                    <a:pt x="60" y="54"/>
                    <a:pt x="65" y="53"/>
                    <a:pt x="69" y="52"/>
                  </a:cubicBezTo>
                  <a:cubicBezTo>
                    <a:pt x="78" y="50"/>
                    <a:pt x="84" y="44"/>
                    <a:pt x="81" y="30"/>
                  </a:cubicBezTo>
                  <a:cubicBezTo>
                    <a:pt x="70" y="32"/>
                    <a:pt x="70" y="32"/>
                    <a:pt x="70" y="32"/>
                  </a:cubicBezTo>
                  <a:cubicBezTo>
                    <a:pt x="75" y="16"/>
                    <a:pt x="75" y="16"/>
                    <a:pt x="75" y="16"/>
                  </a:cubicBezTo>
                  <a:cubicBezTo>
                    <a:pt x="80" y="0"/>
                    <a:pt x="80" y="0"/>
                    <a:pt x="80" y="0"/>
                  </a:cubicBezTo>
                  <a:cubicBezTo>
                    <a:pt x="91" y="12"/>
                    <a:pt x="91" y="12"/>
                    <a:pt x="91" y="12"/>
                  </a:cubicBezTo>
                  <a:cubicBezTo>
                    <a:pt x="103" y="24"/>
                    <a:pt x="103" y="24"/>
                    <a:pt x="103" y="24"/>
                  </a:cubicBezTo>
                  <a:cubicBezTo>
                    <a:pt x="94" y="26"/>
                    <a:pt x="94" y="26"/>
                    <a:pt x="94" y="26"/>
                  </a:cubicBezTo>
                  <a:cubicBezTo>
                    <a:pt x="100" y="52"/>
                    <a:pt x="89" y="61"/>
                    <a:pt x="73" y="65"/>
                  </a:cubicBezTo>
                  <a:cubicBezTo>
                    <a:pt x="68" y="67"/>
                    <a:pt x="62" y="68"/>
                    <a:pt x="57" y="68"/>
                  </a:cubicBezTo>
                  <a:cubicBezTo>
                    <a:pt x="52" y="69"/>
                    <a:pt x="46" y="70"/>
                    <a:pt x="42" y="72"/>
                  </a:cubicBezTo>
                  <a:cubicBezTo>
                    <a:pt x="33" y="74"/>
                    <a:pt x="29" y="80"/>
                    <a:pt x="34" y="97"/>
                  </a:cubicBezTo>
                  <a:cubicBezTo>
                    <a:pt x="21" y="101"/>
                    <a:pt x="21" y="101"/>
                    <a:pt x="21" y="101"/>
                  </a:cubicBezTo>
                  <a:close/>
                  <a:moveTo>
                    <a:pt x="2" y="34"/>
                  </a:moveTo>
                  <a:cubicBezTo>
                    <a:pt x="0" y="40"/>
                    <a:pt x="0" y="40"/>
                    <a:pt x="0" y="40"/>
                  </a:cubicBezTo>
                  <a:cubicBezTo>
                    <a:pt x="3" y="41"/>
                    <a:pt x="6" y="43"/>
                    <a:pt x="8" y="45"/>
                  </a:cubicBezTo>
                  <a:cubicBezTo>
                    <a:pt x="6" y="48"/>
                    <a:pt x="3" y="52"/>
                    <a:pt x="1" y="56"/>
                  </a:cubicBezTo>
                  <a:cubicBezTo>
                    <a:pt x="7" y="59"/>
                    <a:pt x="7" y="59"/>
                    <a:pt x="7" y="59"/>
                  </a:cubicBezTo>
                  <a:cubicBezTo>
                    <a:pt x="9" y="56"/>
                    <a:pt x="11" y="52"/>
                    <a:pt x="13" y="49"/>
                  </a:cubicBezTo>
                  <a:cubicBezTo>
                    <a:pt x="16" y="53"/>
                    <a:pt x="19" y="56"/>
                    <a:pt x="21" y="60"/>
                  </a:cubicBezTo>
                  <a:cubicBezTo>
                    <a:pt x="27" y="57"/>
                    <a:pt x="27" y="57"/>
                    <a:pt x="27" y="57"/>
                  </a:cubicBezTo>
                  <a:cubicBezTo>
                    <a:pt x="24" y="52"/>
                    <a:pt x="22" y="48"/>
                    <a:pt x="18" y="44"/>
                  </a:cubicBezTo>
                  <a:cubicBezTo>
                    <a:pt x="21" y="41"/>
                    <a:pt x="25" y="39"/>
                    <a:pt x="29" y="37"/>
                  </a:cubicBezTo>
                  <a:cubicBezTo>
                    <a:pt x="26" y="30"/>
                    <a:pt x="26" y="30"/>
                    <a:pt x="26" y="30"/>
                  </a:cubicBezTo>
                  <a:cubicBezTo>
                    <a:pt x="21" y="33"/>
                    <a:pt x="17" y="36"/>
                    <a:pt x="13" y="40"/>
                  </a:cubicBezTo>
                  <a:cubicBezTo>
                    <a:pt x="10" y="37"/>
                    <a:pt x="6" y="35"/>
                    <a:pt x="2" y="34"/>
                  </a:cubicBezTo>
                  <a:close/>
                  <a:moveTo>
                    <a:pt x="96" y="62"/>
                  </a:moveTo>
                  <a:cubicBezTo>
                    <a:pt x="92" y="62"/>
                    <a:pt x="88" y="63"/>
                    <a:pt x="85" y="66"/>
                  </a:cubicBezTo>
                  <a:cubicBezTo>
                    <a:pt x="82" y="69"/>
                    <a:pt x="81" y="73"/>
                    <a:pt x="81" y="77"/>
                  </a:cubicBezTo>
                  <a:cubicBezTo>
                    <a:pt x="81" y="81"/>
                    <a:pt x="82" y="85"/>
                    <a:pt x="85" y="88"/>
                  </a:cubicBezTo>
                  <a:cubicBezTo>
                    <a:pt x="88" y="91"/>
                    <a:pt x="92" y="92"/>
                    <a:pt x="96" y="92"/>
                  </a:cubicBezTo>
                  <a:cubicBezTo>
                    <a:pt x="100" y="92"/>
                    <a:pt x="104" y="91"/>
                    <a:pt x="107" y="88"/>
                  </a:cubicBezTo>
                  <a:cubicBezTo>
                    <a:pt x="110" y="85"/>
                    <a:pt x="112" y="81"/>
                    <a:pt x="112" y="77"/>
                  </a:cubicBezTo>
                  <a:cubicBezTo>
                    <a:pt x="112" y="73"/>
                    <a:pt x="110" y="69"/>
                    <a:pt x="107" y="66"/>
                  </a:cubicBezTo>
                  <a:cubicBezTo>
                    <a:pt x="104" y="63"/>
                    <a:pt x="100" y="62"/>
                    <a:pt x="96" y="62"/>
                  </a:cubicBezTo>
                  <a:close/>
                  <a:moveTo>
                    <a:pt x="101" y="72"/>
                  </a:moveTo>
                  <a:cubicBezTo>
                    <a:pt x="100" y="71"/>
                    <a:pt x="98" y="70"/>
                    <a:pt x="96" y="70"/>
                  </a:cubicBezTo>
                  <a:cubicBezTo>
                    <a:pt x="94" y="70"/>
                    <a:pt x="93" y="71"/>
                    <a:pt x="91" y="72"/>
                  </a:cubicBezTo>
                  <a:cubicBezTo>
                    <a:pt x="90" y="73"/>
                    <a:pt x="89" y="75"/>
                    <a:pt x="89" y="77"/>
                  </a:cubicBezTo>
                  <a:cubicBezTo>
                    <a:pt x="89" y="79"/>
                    <a:pt x="90" y="81"/>
                    <a:pt x="91" y="82"/>
                  </a:cubicBezTo>
                  <a:cubicBezTo>
                    <a:pt x="93" y="83"/>
                    <a:pt x="94" y="84"/>
                    <a:pt x="96" y="84"/>
                  </a:cubicBezTo>
                  <a:cubicBezTo>
                    <a:pt x="98" y="84"/>
                    <a:pt x="100" y="83"/>
                    <a:pt x="101" y="82"/>
                  </a:cubicBezTo>
                  <a:cubicBezTo>
                    <a:pt x="102" y="81"/>
                    <a:pt x="103" y="79"/>
                    <a:pt x="103" y="77"/>
                  </a:cubicBezTo>
                  <a:cubicBezTo>
                    <a:pt x="103" y="75"/>
                    <a:pt x="102" y="73"/>
                    <a:pt x="101" y="72"/>
                  </a:cubicBezTo>
                  <a:close/>
                  <a:moveTo>
                    <a:pt x="70" y="74"/>
                  </a:moveTo>
                  <a:cubicBezTo>
                    <a:pt x="63" y="73"/>
                    <a:pt x="63" y="73"/>
                    <a:pt x="63" y="73"/>
                  </a:cubicBezTo>
                  <a:cubicBezTo>
                    <a:pt x="62" y="76"/>
                    <a:pt x="61" y="79"/>
                    <a:pt x="60" y="82"/>
                  </a:cubicBezTo>
                  <a:cubicBezTo>
                    <a:pt x="56" y="80"/>
                    <a:pt x="52" y="78"/>
                    <a:pt x="48" y="77"/>
                  </a:cubicBezTo>
                  <a:cubicBezTo>
                    <a:pt x="45" y="83"/>
                    <a:pt x="45" y="83"/>
                    <a:pt x="45" y="83"/>
                  </a:cubicBezTo>
                  <a:cubicBezTo>
                    <a:pt x="49" y="84"/>
                    <a:pt x="53" y="86"/>
                    <a:pt x="56" y="88"/>
                  </a:cubicBezTo>
                  <a:cubicBezTo>
                    <a:pt x="53" y="91"/>
                    <a:pt x="50" y="94"/>
                    <a:pt x="46" y="97"/>
                  </a:cubicBezTo>
                  <a:cubicBezTo>
                    <a:pt x="50" y="102"/>
                    <a:pt x="50" y="102"/>
                    <a:pt x="50" y="102"/>
                  </a:cubicBezTo>
                  <a:cubicBezTo>
                    <a:pt x="54" y="99"/>
                    <a:pt x="58" y="96"/>
                    <a:pt x="62" y="92"/>
                  </a:cubicBezTo>
                  <a:cubicBezTo>
                    <a:pt x="65" y="94"/>
                    <a:pt x="68" y="98"/>
                    <a:pt x="71" y="102"/>
                  </a:cubicBezTo>
                  <a:cubicBezTo>
                    <a:pt x="77" y="98"/>
                    <a:pt x="77" y="98"/>
                    <a:pt x="77" y="98"/>
                  </a:cubicBezTo>
                  <a:cubicBezTo>
                    <a:pt x="73" y="93"/>
                    <a:pt x="70" y="89"/>
                    <a:pt x="65" y="86"/>
                  </a:cubicBezTo>
                  <a:cubicBezTo>
                    <a:pt x="67" y="82"/>
                    <a:pt x="69" y="78"/>
                    <a:pt x="70" y="74"/>
                  </a:cubicBezTo>
                  <a:close/>
                  <a:moveTo>
                    <a:pt x="51" y="16"/>
                  </a:moveTo>
                  <a:cubicBezTo>
                    <a:pt x="47" y="16"/>
                    <a:pt x="43" y="18"/>
                    <a:pt x="40" y="21"/>
                  </a:cubicBezTo>
                  <a:cubicBezTo>
                    <a:pt x="37" y="23"/>
                    <a:pt x="36" y="27"/>
                    <a:pt x="36" y="32"/>
                  </a:cubicBezTo>
                  <a:cubicBezTo>
                    <a:pt x="36" y="36"/>
                    <a:pt x="37" y="40"/>
                    <a:pt x="40" y="43"/>
                  </a:cubicBezTo>
                  <a:cubicBezTo>
                    <a:pt x="43" y="45"/>
                    <a:pt x="47" y="47"/>
                    <a:pt x="51" y="47"/>
                  </a:cubicBezTo>
                  <a:cubicBezTo>
                    <a:pt x="55" y="47"/>
                    <a:pt x="59" y="45"/>
                    <a:pt x="62" y="43"/>
                  </a:cubicBezTo>
                  <a:cubicBezTo>
                    <a:pt x="65" y="40"/>
                    <a:pt x="67" y="36"/>
                    <a:pt x="67" y="32"/>
                  </a:cubicBezTo>
                  <a:cubicBezTo>
                    <a:pt x="67" y="27"/>
                    <a:pt x="65" y="23"/>
                    <a:pt x="62" y="21"/>
                  </a:cubicBezTo>
                  <a:cubicBezTo>
                    <a:pt x="59" y="18"/>
                    <a:pt x="55" y="16"/>
                    <a:pt x="51" y="16"/>
                  </a:cubicBezTo>
                  <a:close/>
                  <a:moveTo>
                    <a:pt x="56" y="27"/>
                  </a:moveTo>
                  <a:cubicBezTo>
                    <a:pt x="55" y="26"/>
                    <a:pt x="53" y="25"/>
                    <a:pt x="51" y="25"/>
                  </a:cubicBezTo>
                  <a:cubicBezTo>
                    <a:pt x="49" y="25"/>
                    <a:pt x="48" y="26"/>
                    <a:pt x="46" y="27"/>
                  </a:cubicBezTo>
                  <a:cubicBezTo>
                    <a:pt x="45" y="28"/>
                    <a:pt x="44" y="30"/>
                    <a:pt x="44" y="32"/>
                  </a:cubicBezTo>
                  <a:cubicBezTo>
                    <a:pt x="44" y="33"/>
                    <a:pt x="45" y="35"/>
                    <a:pt x="46" y="36"/>
                  </a:cubicBezTo>
                  <a:cubicBezTo>
                    <a:pt x="48" y="38"/>
                    <a:pt x="49" y="38"/>
                    <a:pt x="51" y="38"/>
                  </a:cubicBezTo>
                  <a:cubicBezTo>
                    <a:pt x="53" y="38"/>
                    <a:pt x="55" y="38"/>
                    <a:pt x="56" y="36"/>
                  </a:cubicBezTo>
                  <a:cubicBezTo>
                    <a:pt x="57" y="35"/>
                    <a:pt x="58" y="33"/>
                    <a:pt x="58" y="32"/>
                  </a:cubicBezTo>
                  <a:cubicBezTo>
                    <a:pt x="58" y="30"/>
                    <a:pt x="57" y="28"/>
                    <a:pt x="56" y="2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cs typeface="Arial" panose="020B0604020202020204" pitchFamily="34" charset="0"/>
              </a:endParaRPr>
            </a:p>
          </p:txBody>
        </p:sp>
      </p:grpSp>
      <p:sp>
        <p:nvSpPr>
          <p:cNvPr id="47" name="等腰三角形 46"/>
          <p:cNvSpPr/>
          <p:nvPr/>
        </p:nvSpPr>
        <p:spPr>
          <a:xfrm>
            <a:off x="1496421" y="2272084"/>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3870575" y="482410"/>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3600000">
            <a:off x="1772153" y="2868342"/>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flipV="1">
            <a:off x="2606221" y="3013768"/>
            <a:ext cx="1651895" cy="1424047"/>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a:off x="1872213" y="3695477"/>
            <a:ext cx="2041347" cy="1759781"/>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a:off x="1516971" y="553870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1248906" y="3941045"/>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1484977" y="851887"/>
            <a:ext cx="710484" cy="612486"/>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1899528" y="15461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3600000">
            <a:off x="2437018" y="1350070"/>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3600000">
            <a:off x="3962535" y="1056452"/>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3600000">
            <a:off x="1376629" y="4509446"/>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4158356" y="3838021"/>
            <a:ext cx="1334118" cy="1150101"/>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3644920" y="3915874"/>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flipV="1">
            <a:off x="3644920" y="4649051"/>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3600000">
            <a:off x="1804187" y="3786517"/>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3600000">
            <a:off x="2324267" y="5366771"/>
            <a:ext cx="1213111" cy="104578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4847549" y="4712946"/>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397976" y="1483210"/>
            <a:ext cx="1651895" cy="142404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2618629" y="2133600"/>
            <a:ext cx="1210588" cy="707886"/>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适用</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三大领域</a:t>
            </a:r>
            <a:endParaRPr lang="zh-CN" altLang="en-US" sz="2000" b="0" dirty="0">
              <a:solidFill>
                <a:schemeClr val="bg1">
                  <a:lumMod val="95000"/>
                </a:schemeClr>
              </a:solidFill>
            </a:endParaRPr>
          </a:p>
        </p:txBody>
      </p:sp>
      <p:sp>
        <p:nvSpPr>
          <p:cNvPr id="67" name="文本框 66"/>
          <p:cNvSpPr txBox="1"/>
          <p:nvPr/>
        </p:nvSpPr>
        <p:spPr>
          <a:xfrm>
            <a:off x="2821020" y="3099451"/>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遴选三个</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原则</a:t>
            </a:r>
            <a:endParaRPr lang="zh-CN" altLang="en-US" sz="2000" b="0" dirty="0">
              <a:solidFill>
                <a:schemeClr val="bg1">
                  <a:lumMod val="95000"/>
                </a:schemeClr>
              </a:solidFill>
            </a:endParaRPr>
          </a:p>
        </p:txBody>
      </p:sp>
      <p:sp>
        <p:nvSpPr>
          <p:cNvPr id="68" name="文本框 67"/>
          <p:cNvSpPr txBox="1"/>
          <p:nvPr/>
        </p:nvSpPr>
        <p:spPr>
          <a:xfrm>
            <a:off x="2315808" y="4504266"/>
            <a:ext cx="1210588" cy="707886"/>
          </a:xfrm>
          <a:prstGeom prst="rect">
            <a:avLst/>
          </a:prstGeom>
          <a:noFill/>
        </p:spPr>
        <p:txBody>
          <a:bodyPr wrap="squar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物有所值</a:t>
            </a:r>
            <a:endParaRPr lang="en-US" altLang="zh-CN" sz="2000" b="0" dirty="0" smtClean="0">
              <a:solidFill>
                <a:schemeClr val="bg1">
                  <a:lumMod val="95000"/>
                </a:schemeClr>
              </a:solidFill>
            </a:endParaRPr>
          </a:p>
          <a:p>
            <a:pPr algn="l"/>
            <a:r>
              <a:rPr lang="zh-CN" altLang="en-US" sz="2000" b="0" dirty="0" smtClean="0">
                <a:solidFill>
                  <a:schemeClr val="bg1">
                    <a:lumMod val="95000"/>
                  </a:schemeClr>
                </a:solidFill>
              </a:rPr>
              <a:t>评价体系</a:t>
            </a:r>
            <a:endParaRPr lang="zh-CN" altLang="en-US" sz="2000" b="0" dirty="0">
              <a:solidFill>
                <a:schemeClr val="bg1">
                  <a:lumMod val="95000"/>
                </a:schemeClr>
              </a:solidFill>
            </a:endParaRPr>
          </a:p>
        </p:txBody>
      </p:sp>
      <p:sp>
        <p:nvSpPr>
          <p:cNvPr id="69" name="等腰三角形 68"/>
          <p:cNvSpPr/>
          <p:nvPr/>
        </p:nvSpPr>
        <p:spPr>
          <a:xfrm rot="18000000" flipV="1">
            <a:off x="3902874" y="6235664"/>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decel="100000"/>
                                        <p:tgtEl>
                                          <p:spTgt spid="3"/>
                                        </p:tgtEl>
                                      </p:cBhvr>
                                    </p:animEffect>
                                    <p:anim calcmode="lin" valueType="num">
                                      <p:cBhvr>
                                        <p:cTn id="8" dur="600" decel="100000" fill="hold"/>
                                        <p:tgtEl>
                                          <p:spTgt spid="3"/>
                                        </p:tgtEl>
                                        <p:attrNameLst>
                                          <p:attrName>style.rotation</p:attrName>
                                        </p:attrNameLst>
                                      </p:cBhvr>
                                      <p:tavLst>
                                        <p:tav tm="0">
                                          <p:val>
                                            <p:fltVal val="-90"/>
                                          </p:val>
                                        </p:tav>
                                        <p:tav tm="100000">
                                          <p:val>
                                            <p:fltVal val="0"/>
                                          </p:val>
                                        </p:tav>
                                      </p:tavLst>
                                    </p:anim>
                                    <p:anim calcmode="lin" valueType="num">
                                      <p:cBhvr>
                                        <p:cTn id="9" dur="600" decel="100000" fill="hold"/>
                                        <p:tgtEl>
                                          <p:spTgt spid="3"/>
                                        </p:tgtEl>
                                        <p:attrNameLst>
                                          <p:attrName>ppt_x</p:attrName>
                                        </p:attrNameLst>
                                      </p:cBhvr>
                                      <p:tavLst>
                                        <p:tav tm="0">
                                          <p:val>
                                            <p:strVal val="#ppt_x+0.4"/>
                                          </p:val>
                                        </p:tav>
                                        <p:tav tm="100000">
                                          <p:val>
                                            <p:strVal val="#ppt_x-0.05"/>
                                          </p:val>
                                        </p:tav>
                                      </p:tavLst>
                                    </p:anim>
                                    <p:anim calcmode="lin" valueType="num">
                                      <p:cBhvr>
                                        <p:cTn id="10" dur="600" decel="100000" fill="hold"/>
                                        <p:tgtEl>
                                          <p:spTgt spid="3"/>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900" decel="100000" fill="hold"/>
                                        <p:tgtEl>
                                          <p:spTgt spid="2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p:cTn id="26" dur="500" fill="hold"/>
                                        <p:tgtEl>
                                          <p:spTgt spid="66"/>
                                        </p:tgtEl>
                                        <p:attrNameLst>
                                          <p:attrName>ppt_w</p:attrName>
                                        </p:attrNameLst>
                                      </p:cBhvr>
                                      <p:tavLst>
                                        <p:tav tm="0">
                                          <p:val>
                                            <p:fltVal val="0"/>
                                          </p:val>
                                        </p:tav>
                                        <p:tav tm="100000">
                                          <p:val>
                                            <p:strVal val="#ppt_w"/>
                                          </p:val>
                                        </p:tav>
                                      </p:tavLst>
                                    </p:anim>
                                    <p:anim calcmode="lin" valueType="num">
                                      <p:cBhvr>
                                        <p:cTn id="27" dur="500" fill="hold"/>
                                        <p:tgtEl>
                                          <p:spTgt spid="66"/>
                                        </p:tgtEl>
                                        <p:attrNameLst>
                                          <p:attrName>ppt_h</p:attrName>
                                        </p:attrNameLst>
                                      </p:cBhvr>
                                      <p:tavLst>
                                        <p:tav tm="0">
                                          <p:val>
                                            <p:fltVal val="0"/>
                                          </p:val>
                                        </p:tav>
                                        <p:tav tm="100000">
                                          <p:val>
                                            <p:strVal val="#ppt_h"/>
                                          </p:val>
                                        </p:tav>
                                      </p:tavLst>
                                    </p:anim>
                                    <p:anim calcmode="lin" valueType="num">
                                      <p:cBhvr>
                                        <p:cTn id="28" dur="500" fill="hold"/>
                                        <p:tgtEl>
                                          <p:spTgt spid="66"/>
                                        </p:tgtEl>
                                        <p:attrNameLst>
                                          <p:attrName>style.rotation</p:attrName>
                                        </p:attrNameLst>
                                      </p:cBhvr>
                                      <p:tavLst>
                                        <p:tav tm="0">
                                          <p:val>
                                            <p:fltVal val="360"/>
                                          </p:val>
                                        </p:tav>
                                        <p:tav tm="100000">
                                          <p:val>
                                            <p:fltVal val="0"/>
                                          </p:val>
                                        </p:tav>
                                      </p:tavLst>
                                    </p:anim>
                                    <p:animEffect transition="in" filter="fade">
                                      <p:cBhvr>
                                        <p:cTn id="29" dur="500"/>
                                        <p:tgtEl>
                                          <p:spTgt spid="66"/>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 calcmode="lin" valueType="num">
                                      <p:cBhvr>
                                        <p:cTn id="34" dur="500" fill="hold"/>
                                        <p:tgtEl>
                                          <p:spTgt spid="65"/>
                                        </p:tgtEl>
                                        <p:attrNameLst>
                                          <p:attrName>style.rotation</p:attrName>
                                        </p:attrNameLst>
                                      </p:cBhvr>
                                      <p:tavLst>
                                        <p:tav tm="0">
                                          <p:val>
                                            <p:fltVal val="360"/>
                                          </p:val>
                                        </p:tav>
                                        <p:tav tm="100000">
                                          <p:val>
                                            <p:fltVal val="0"/>
                                          </p:val>
                                        </p:tav>
                                      </p:tavLst>
                                    </p:anim>
                                    <p:animEffect transition="in" filter="fade">
                                      <p:cBhvr>
                                        <p:cTn id="35" dur="500"/>
                                        <p:tgtEl>
                                          <p:spTgt spid="65"/>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 calcmode="lin" valueType="num">
                                      <p:cBhvr>
                                        <p:cTn id="40" dur="500" fill="hold"/>
                                        <p:tgtEl>
                                          <p:spTgt spid="67"/>
                                        </p:tgtEl>
                                        <p:attrNameLst>
                                          <p:attrName>style.rotation</p:attrName>
                                        </p:attrNameLst>
                                      </p:cBhvr>
                                      <p:tavLst>
                                        <p:tav tm="0">
                                          <p:val>
                                            <p:fltVal val="360"/>
                                          </p:val>
                                        </p:tav>
                                        <p:tav tm="100000">
                                          <p:val>
                                            <p:fltVal val="0"/>
                                          </p:val>
                                        </p:tav>
                                      </p:tavLst>
                                    </p:anim>
                                    <p:animEffect transition="in" filter="fade">
                                      <p:cBhvr>
                                        <p:cTn id="41" dur="500"/>
                                        <p:tgtEl>
                                          <p:spTgt spid="6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anim calcmode="lin" valueType="num">
                                      <p:cBhvr>
                                        <p:cTn id="46" dur="500" fill="hold"/>
                                        <p:tgtEl>
                                          <p:spTgt spid="50"/>
                                        </p:tgtEl>
                                        <p:attrNameLst>
                                          <p:attrName>style.rotation</p:attrName>
                                        </p:attrNameLst>
                                      </p:cBhvr>
                                      <p:tavLst>
                                        <p:tav tm="0">
                                          <p:val>
                                            <p:fltVal val="360"/>
                                          </p:val>
                                        </p:tav>
                                        <p:tav tm="100000">
                                          <p:val>
                                            <p:fltVal val="0"/>
                                          </p:val>
                                        </p:tav>
                                      </p:tavLst>
                                    </p:anim>
                                    <p:animEffect transition="in" filter="fade">
                                      <p:cBhvr>
                                        <p:cTn id="47" dur="500"/>
                                        <p:tgtEl>
                                          <p:spTgt spid="50"/>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360"/>
                                          </p:val>
                                        </p:tav>
                                        <p:tav tm="100000">
                                          <p:val>
                                            <p:fltVal val="0"/>
                                          </p:val>
                                        </p:tav>
                                      </p:tavLst>
                                    </p:anim>
                                    <p:animEffect transition="in" filter="fade">
                                      <p:cBhvr>
                                        <p:cTn id="53" dur="500"/>
                                        <p:tgtEl>
                                          <p:spTgt spid="68"/>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 calcmode="lin" valueType="num">
                                      <p:cBhvr>
                                        <p:cTn id="58" dur="500" fill="hold"/>
                                        <p:tgtEl>
                                          <p:spTgt spid="51"/>
                                        </p:tgtEl>
                                        <p:attrNameLst>
                                          <p:attrName>style.rotation</p:attrName>
                                        </p:attrNameLst>
                                      </p:cBhvr>
                                      <p:tavLst>
                                        <p:tav tm="0">
                                          <p:val>
                                            <p:fltVal val="360"/>
                                          </p:val>
                                        </p:tav>
                                        <p:tav tm="100000">
                                          <p:val>
                                            <p:fltVal val="0"/>
                                          </p:val>
                                        </p:tav>
                                      </p:tavLst>
                                    </p:anim>
                                    <p:animEffect transition="in" filter="fade">
                                      <p:cBhvr>
                                        <p:cTn id="59" dur="500"/>
                                        <p:tgtEl>
                                          <p:spTgt spid="5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p:cTn id="62" dur="500" fill="hold"/>
                                        <p:tgtEl>
                                          <p:spTgt spid="48"/>
                                        </p:tgtEl>
                                        <p:attrNameLst>
                                          <p:attrName>ppt_w</p:attrName>
                                        </p:attrNameLst>
                                      </p:cBhvr>
                                      <p:tavLst>
                                        <p:tav tm="0">
                                          <p:val>
                                            <p:fltVal val="0"/>
                                          </p:val>
                                        </p:tav>
                                        <p:tav tm="100000">
                                          <p:val>
                                            <p:strVal val="#ppt_w"/>
                                          </p:val>
                                        </p:tav>
                                      </p:tavLst>
                                    </p:anim>
                                    <p:anim calcmode="lin" valueType="num">
                                      <p:cBhvr>
                                        <p:cTn id="63" dur="500" fill="hold"/>
                                        <p:tgtEl>
                                          <p:spTgt spid="48"/>
                                        </p:tgtEl>
                                        <p:attrNameLst>
                                          <p:attrName>ppt_h</p:attrName>
                                        </p:attrNameLst>
                                      </p:cBhvr>
                                      <p:tavLst>
                                        <p:tav tm="0">
                                          <p:val>
                                            <p:fltVal val="0"/>
                                          </p:val>
                                        </p:tav>
                                        <p:tav tm="100000">
                                          <p:val>
                                            <p:strVal val="#ppt_h"/>
                                          </p:val>
                                        </p:tav>
                                      </p:tavLst>
                                    </p:anim>
                                    <p:anim calcmode="lin" valueType="num">
                                      <p:cBhvr>
                                        <p:cTn id="64" dur="500" fill="hold"/>
                                        <p:tgtEl>
                                          <p:spTgt spid="48"/>
                                        </p:tgtEl>
                                        <p:attrNameLst>
                                          <p:attrName>style.rotation</p:attrName>
                                        </p:attrNameLst>
                                      </p:cBhvr>
                                      <p:tavLst>
                                        <p:tav tm="0">
                                          <p:val>
                                            <p:fltVal val="360"/>
                                          </p:val>
                                        </p:tav>
                                        <p:tav tm="100000">
                                          <p:val>
                                            <p:fltVal val="0"/>
                                          </p:val>
                                        </p:tav>
                                      </p:tavLst>
                                    </p:anim>
                                    <p:animEffect transition="in" filter="fade">
                                      <p:cBhvr>
                                        <p:cTn id="65" dur="500"/>
                                        <p:tgtEl>
                                          <p:spTgt spid="48"/>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 calcmode="lin" valueType="num">
                                      <p:cBhvr>
                                        <p:cTn id="70" dur="500" fill="hold"/>
                                        <p:tgtEl>
                                          <p:spTgt spid="54"/>
                                        </p:tgtEl>
                                        <p:attrNameLst>
                                          <p:attrName>style.rotation</p:attrName>
                                        </p:attrNameLst>
                                      </p:cBhvr>
                                      <p:tavLst>
                                        <p:tav tm="0">
                                          <p:val>
                                            <p:fltVal val="360"/>
                                          </p:val>
                                        </p:tav>
                                        <p:tav tm="100000">
                                          <p:val>
                                            <p:fltVal val="0"/>
                                          </p:val>
                                        </p:tav>
                                      </p:tavLst>
                                    </p:anim>
                                    <p:animEffect transition="in" filter="fade">
                                      <p:cBhvr>
                                        <p:cTn id="71" dur="500"/>
                                        <p:tgtEl>
                                          <p:spTgt spid="54"/>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57"/>
                                        </p:tgtEl>
                                        <p:attrNameLst>
                                          <p:attrName>style.visibility</p:attrName>
                                        </p:attrNameLst>
                                      </p:cBhvr>
                                      <p:to>
                                        <p:strVal val="visible"/>
                                      </p:to>
                                    </p:set>
                                    <p:anim calcmode="lin" valueType="num">
                                      <p:cBhvr>
                                        <p:cTn id="74" dur="500" fill="hold"/>
                                        <p:tgtEl>
                                          <p:spTgt spid="57"/>
                                        </p:tgtEl>
                                        <p:attrNameLst>
                                          <p:attrName>ppt_w</p:attrName>
                                        </p:attrNameLst>
                                      </p:cBhvr>
                                      <p:tavLst>
                                        <p:tav tm="0">
                                          <p:val>
                                            <p:fltVal val="0"/>
                                          </p:val>
                                        </p:tav>
                                        <p:tav tm="100000">
                                          <p:val>
                                            <p:strVal val="#ppt_w"/>
                                          </p:val>
                                        </p:tav>
                                      </p:tavLst>
                                    </p:anim>
                                    <p:anim calcmode="lin" valueType="num">
                                      <p:cBhvr>
                                        <p:cTn id="75" dur="500" fill="hold"/>
                                        <p:tgtEl>
                                          <p:spTgt spid="57"/>
                                        </p:tgtEl>
                                        <p:attrNameLst>
                                          <p:attrName>ppt_h</p:attrName>
                                        </p:attrNameLst>
                                      </p:cBhvr>
                                      <p:tavLst>
                                        <p:tav tm="0">
                                          <p:val>
                                            <p:fltVal val="0"/>
                                          </p:val>
                                        </p:tav>
                                        <p:tav tm="100000">
                                          <p:val>
                                            <p:strVal val="#ppt_h"/>
                                          </p:val>
                                        </p:tav>
                                      </p:tavLst>
                                    </p:anim>
                                    <p:anim calcmode="lin" valueType="num">
                                      <p:cBhvr>
                                        <p:cTn id="76" dur="500" fill="hold"/>
                                        <p:tgtEl>
                                          <p:spTgt spid="57"/>
                                        </p:tgtEl>
                                        <p:attrNameLst>
                                          <p:attrName>style.rotation</p:attrName>
                                        </p:attrNameLst>
                                      </p:cBhvr>
                                      <p:tavLst>
                                        <p:tav tm="0">
                                          <p:val>
                                            <p:fltVal val="360"/>
                                          </p:val>
                                        </p:tav>
                                        <p:tav tm="100000">
                                          <p:val>
                                            <p:fltVal val="0"/>
                                          </p:val>
                                        </p:tav>
                                      </p:tavLst>
                                    </p:anim>
                                    <p:animEffect transition="in" filter="fade">
                                      <p:cBhvr>
                                        <p:cTn id="77" dur="500"/>
                                        <p:tgtEl>
                                          <p:spTgt spid="57"/>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 calcmode="lin" valueType="num">
                                      <p:cBhvr>
                                        <p:cTn id="82" dur="500" fill="hold"/>
                                        <p:tgtEl>
                                          <p:spTgt spid="55"/>
                                        </p:tgtEl>
                                        <p:attrNameLst>
                                          <p:attrName>style.rotation</p:attrName>
                                        </p:attrNameLst>
                                      </p:cBhvr>
                                      <p:tavLst>
                                        <p:tav tm="0">
                                          <p:val>
                                            <p:fltVal val="360"/>
                                          </p:val>
                                        </p:tav>
                                        <p:tav tm="100000">
                                          <p:val>
                                            <p:fltVal val="0"/>
                                          </p:val>
                                        </p:tav>
                                      </p:tavLst>
                                    </p:anim>
                                    <p:animEffect transition="in" filter="fade">
                                      <p:cBhvr>
                                        <p:cTn id="83" dur="500"/>
                                        <p:tgtEl>
                                          <p:spTgt spid="55"/>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anim calcmode="lin" valueType="num">
                                      <p:cBhvr>
                                        <p:cTn id="88" dur="500" fill="hold"/>
                                        <p:tgtEl>
                                          <p:spTgt spid="56"/>
                                        </p:tgtEl>
                                        <p:attrNameLst>
                                          <p:attrName>style.rotation</p:attrName>
                                        </p:attrNameLst>
                                      </p:cBhvr>
                                      <p:tavLst>
                                        <p:tav tm="0">
                                          <p:val>
                                            <p:fltVal val="360"/>
                                          </p:val>
                                        </p:tav>
                                        <p:tav tm="100000">
                                          <p:val>
                                            <p:fltVal val="0"/>
                                          </p:val>
                                        </p:tav>
                                      </p:tavLst>
                                    </p:anim>
                                    <p:animEffect transition="in" filter="fade">
                                      <p:cBhvr>
                                        <p:cTn id="89" dur="500"/>
                                        <p:tgtEl>
                                          <p:spTgt spid="56"/>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 calcmode="lin" valueType="num">
                                      <p:cBhvr>
                                        <p:cTn id="94" dur="500" fill="hold"/>
                                        <p:tgtEl>
                                          <p:spTgt spid="49"/>
                                        </p:tgtEl>
                                        <p:attrNameLst>
                                          <p:attrName>style.rotation</p:attrName>
                                        </p:attrNameLst>
                                      </p:cBhvr>
                                      <p:tavLst>
                                        <p:tav tm="0">
                                          <p:val>
                                            <p:fltVal val="360"/>
                                          </p:val>
                                        </p:tav>
                                        <p:tav tm="100000">
                                          <p:val>
                                            <p:fltVal val="0"/>
                                          </p:val>
                                        </p:tav>
                                      </p:tavLst>
                                    </p:anim>
                                    <p:animEffect transition="in" filter="fade">
                                      <p:cBhvr>
                                        <p:cTn id="95" dur="500"/>
                                        <p:tgtEl>
                                          <p:spTgt spid="49"/>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 calcmode="lin" valueType="num">
                                      <p:cBhvr>
                                        <p:cTn id="100" dur="500" fill="hold"/>
                                        <p:tgtEl>
                                          <p:spTgt spid="53"/>
                                        </p:tgtEl>
                                        <p:attrNameLst>
                                          <p:attrName>style.rotation</p:attrName>
                                        </p:attrNameLst>
                                      </p:cBhvr>
                                      <p:tavLst>
                                        <p:tav tm="0">
                                          <p:val>
                                            <p:fltVal val="360"/>
                                          </p:val>
                                        </p:tav>
                                        <p:tav tm="100000">
                                          <p:val>
                                            <p:fltVal val="0"/>
                                          </p:val>
                                        </p:tav>
                                      </p:tavLst>
                                    </p:anim>
                                    <p:animEffect transition="in" filter="fade">
                                      <p:cBhvr>
                                        <p:cTn id="101" dur="500"/>
                                        <p:tgtEl>
                                          <p:spTgt spid="53"/>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62"/>
                                        </p:tgtEl>
                                        <p:attrNameLst>
                                          <p:attrName>style.visibility</p:attrName>
                                        </p:attrNameLst>
                                      </p:cBhvr>
                                      <p:to>
                                        <p:strVal val="visible"/>
                                      </p:to>
                                    </p:set>
                                    <p:anim calcmode="lin" valueType="num">
                                      <p:cBhvr>
                                        <p:cTn id="104" dur="500" fill="hold"/>
                                        <p:tgtEl>
                                          <p:spTgt spid="62"/>
                                        </p:tgtEl>
                                        <p:attrNameLst>
                                          <p:attrName>ppt_w</p:attrName>
                                        </p:attrNameLst>
                                      </p:cBhvr>
                                      <p:tavLst>
                                        <p:tav tm="0">
                                          <p:val>
                                            <p:fltVal val="0"/>
                                          </p:val>
                                        </p:tav>
                                        <p:tav tm="100000">
                                          <p:val>
                                            <p:strVal val="#ppt_w"/>
                                          </p:val>
                                        </p:tav>
                                      </p:tavLst>
                                    </p:anim>
                                    <p:anim calcmode="lin" valueType="num">
                                      <p:cBhvr>
                                        <p:cTn id="105" dur="500" fill="hold"/>
                                        <p:tgtEl>
                                          <p:spTgt spid="62"/>
                                        </p:tgtEl>
                                        <p:attrNameLst>
                                          <p:attrName>ppt_h</p:attrName>
                                        </p:attrNameLst>
                                      </p:cBhvr>
                                      <p:tavLst>
                                        <p:tav tm="0">
                                          <p:val>
                                            <p:fltVal val="0"/>
                                          </p:val>
                                        </p:tav>
                                        <p:tav tm="100000">
                                          <p:val>
                                            <p:strVal val="#ppt_h"/>
                                          </p:val>
                                        </p:tav>
                                      </p:tavLst>
                                    </p:anim>
                                    <p:anim calcmode="lin" valueType="num">
                                      <p:cBhvr>
                                        <p:cTn id="106" dur="500" fill="hold"/>
                                        <p:tgtEl>
                                          <p:spTgt spid="62"/>
                                        </p:tgtEl>
                                        <p:attrNameLst>
                                          <p:attrName>style.rotation</p:attrName>
                                        </p:attrNameLst>
                                      </p:cBhvr>
                                      <p:tavLst>
                                        <p:tav tm="0">
                                          <p:val>
                                            <p:fltVal val="360"/>
                                          </p:val>
                                        </p:tav>
                                        <p:tav tm="100000">
                                          <p:val>
                                            <p:fltVal val="0"/>
                                          </p:val>
                                        </p:tav>
                                      </p:tavLst>
                                    </p:anim>
                                    <p:animEffect transition="in" filter="fade">
                                      <p:cBhvr>
                                        <p:cTn id="107" dur="500"/>
                                        <p:tgtEl>
                                          <p:spTgt spid="62"/>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p:cTn id="110" dur="500" fill="hold"/>
                                        <p:tgtEl>
                                          <p:spTgt spid="47"/>
                                        </p:tgtEl>
                                        <p:attrNameLst>
                                          <p:attrName>ppt_w</p:attrName>
                                        </p:attrNameLst>
                                      </p:cBhvr>
                                      <p:tavLst>
                                        <p:tav tm="0">
                                          <p:val>
                                            <p:fltVal val="0"/>
                                          </p:val>
                                        </p:tav>
                                        <p:tav tm="100000">
                                          <p:val>
                                            <p:strVal val="#ppt_w"/>
                                          </p:val>
                                        </p:tav>
                                      </p:tavLst>
                                    </p:anim>
                                    <p:anim calcmode="lin" valueType="num">
                                      <p:cBhvr>
                                        <p:cTn id="111" dur="500" fill="hold"/>
                                        <p:tgtEl>
                                          <p:spTgt spid="47"/>
                                        </p:tgtEl>
                                        <p:attrNameLst>
                                          <p:attrName>ppt_h</p:attrName>
                                        </p:attrNameLst>
                                      </p:cBhvr>
                                      <p:tavLst>
                                        <p:tav tm="0">
                                          <p:val>
                                            <p:fltVal val="0"/>
                                          </p:val>
                                        </p:tav>
                                        <p:tav tm="100000">
                                          <p:val>
                                            <p:strVal val="#ppt_h"/>
                                          </p:val>
                                        </p:tav>
                                      </p:tavLst>
                                    </p:anim>
                                    <p:anim calcmode="lin" valueType="num">
                                      <p:cBhvr>
                                        <p:cTn id="112" dur="500" fill="hold"/>
                                        <p:tgtEl>
                                          <p:spTgt spid="47"/>
                                        </p:tgtEl>
                                        <p:attrNameLst>
                                          <p:attrName>style.rotation</p:attrName>
                                        </p:attrNameLst>
                                      </p:cBhvr>
                                      <p:tavLst>
                                        <p:tav tm="0">
                                          <p:val>
                                            <p:fltVal val="360"/>
                                          </p:val>
                                        </p:tav>
                                        <p:tav tm="100000">
                                          <p:val>
                                            <p:fltVal val="0"/>
                                          </p:val>
                                        </p:tav>
                                      </p:tavLst>
                                    </p:anim>
                                    <p:animEffect transition="in" filter="fade">
                                      <p:cBhvr>
                                        <p:cTn id="113" dur="500"/>
                                        <p:tgtEl>
                                          <p:spTgt spid="47"/>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 calcmode="lin" valueType="num">
                                      <p:cBhvr>
                                        <p:cTn id="116" dur="500" fill="hold"/>
                                        <p:tgtEl>
                                          <p:spTgt spid="60"/>
                                        </p:tgtEl>
                                        <p:attrNameLst>
                                          <p:attrName>ppt_w</p:attrName>
                                        </p:attrNameLst>
                                      </p:cBhvr>
                                      <p:tavLst>
                                        <p:tav tm="0">
                                          <p:val>
                                            <p:fltVal val="0"/>
                                          </p:val>
                                        </p:tav>
                                        <p:tav tm="100000">
                                          <p:val>
                                            <p:strVal val="#ppt_w"/>
                                          </p:val>
                                        </p:tav>
                                      </p:tavLst>
                                    </p:anim>
                                    <p:anim calcmode="lin" valueType="num">
                                      <p:cBhvr>
                                        <p:cTn id="117" dur="500" fill="hold"/>
                                        <p:tgtEl>
                                          <p:spTgt spid="60"/>
                                        </p:tgtEl>
                                        <p:attrNameLst>
                                          <p:attrName>ppt_h</p:attrName>
                                        </p:attrNameLst>
                                      </p:cBhvr>
                                      <p:tavLst>
                                        <p:tav tm="0">
                                          <p:val>
                                            <p:fltVal val="0"/>
                                          </p:val>
                                        </p:tav>
                                        <p:tav tm="100000">
                                          <p:val>
                                            <p:strVal val="#ppt_h"/>
                                          </p:val>
                                        </p:tav>
                                      </p:tavLst>
                                    </p:anim>
                                    <p:anim calcmode="lin" valueType="num">
                                      <p:cBhvr>
                                        <p:cTn id="118" dur="500" fill="hold"/>
                                        <p:tgtEl>
                                          <p:spTgt spid="60"/>
                                        </p:tgtEl>
                                        <p:attrNameLst>
                                          <p:attrName>style.rotation</p:attrName>
                                        </p:attrNameLst>
                                      </p:cBhvr>
                                      <p:tavLst>
                                        <p:tav tm="0">
                                          <p:val>
                                            <p:fltVal val="360"/>
                                          </p:val>
                                        </p:tav>
                                        <p:tav tm="100000">
                                          <p:val>
                                            <p:fltVal val="0"/>
                                          </p:val>
                                        </p:tav>
                                      </p:tavLst>
                                    </p:anim>
                                    <p:animEffect transition="in" filter="fade">
                                      <p:cBhvr>
                                        <p:cTn id="119" dur="500"/>
                                        <p:tgtEl>
                                          <p:spTgt spid="60"/>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p:cTn id="122" dur="500" fill="hold"/>
                                        <p:tgtEl>
                                          <p:spTgt spid="59"/>
                                        </p:tgtEl>
                                        <p:attrNameLst>
                                          <p:attrName>ppt_w</p:attrName>
                                        </p:attrNameLst>
                                      </p:cBhvr>
                                      <p:tavLst>
                                        <p:tav tm="0">
                                          <p:val>
                                            <p:fltVal val="0"/>
                                          </p:val>
                                        </p:tav>
                                        <p:tav tm="100000">
                                          <p:val>
                                            <p:strVal val="#ppt_w"/>
                                          </p:val>
                                        </p:tav>
                                      </p:tavLst>
                                    </p:anim>
                                    <p:anim calcmode="lin" valueType="num">
                                      <p:cBhvr>
                                        <p:cTn id="123" dur="500" fill="hold"/>
                                        <p:tgtEl>
                                          <p:spTgt spid="59"/>
                                        </p:tgtEl>
                                        <p:attrNameLst>
                                          <p:attrName>ppt_h</p:attrName>
                                        </p:attrNameLst>
                                      </p:cBhvr>
                                      <p:tavLst>
                                        <p:tav tm="0">
                                          <p:val>
                                            <p:fltVal val="0"/>
                                          </p:val>
                                        </p:tav>
                                        <p:tav tm="100000">
                                          <p:val>
                                            <p:strVal val="#ppt_h"/>
                                          </p:val>
                                        </p:tav>
                                      </p:tavLst>
                                    </p:anim>
                                    <p:anim calcmode="lin" valueType="num">
                                      <p:cBhvr>
                                        <p:cTn id="124" dur="500" fill="hold"/>
                                        <p:tgtEl>
                                          <p:spTgt spid="59"/>
                                        </p:tgtEl>
                                        <p:attrNameLst>
                                          <p:attrName>style.rotation</p:attrName>
                                        </p:attrNameLst>
                                      </p:cBhvr>
                                      <p:tavLst>
                                        <p:tav tm="0">
                                          <p:val>
                                            <p:fltVal val="360"/>
                                          </p:val>
                                        </p:tav>
                                        <p:tav tm="100000">
                                          <p:val>
                                            <p:fltVal val="0"/>
                                          </p:val>
                                        </p:tav>
                                      </p:tavLst>
                                    </p:anim>
                                    <p:animEffect transition="in" filter="fade">
                                      <p:cBhvr>
                                        <p:cTn id="125" dur="500"/>
                                        <p:tgtEl>
                                          <p:spTgt spid="59"/>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58"/>
                                        </p:tgtEl>
                                        <p:attrNameLst>
                                          <p:attrName>style.visibility</p:attrName>
                                        </p:attrNameLst>
                                      </p:cBhvr>
                                      <p:to>
                                        <p:strVal val="visible"/>
                                      </p:to>
                                    </p:set>
                                    <p:anim calcmode="lin" valueType="num">
                                      <p:cBhvr>
                                        <p:cTn id="128" dur="500" fill="hold"/>
                                        <p:tgtEl>
                                          <p:spTgt spid="58"/>
                                        </p:tgtEl>
                                        <p:attrNameLst>
                                          <p:attrName>ppt_w</p:attrName>
                                        </p:attrNameLst>
                                      </p:cBhvr>
                                      <p:tavLst>
                                        <p:tav tm="0">
                                          <p:val>
                                            <p:fltVal val="0"/>
                                          </p:val>
                                        </p:tav>
                                        <p:tav tm="100000">
                                          <p:val>
                                            <p:strVal val="#ppt_w"/>
                                          </p:val>
                                        </p:tav>
                                      </p:tavLst>
                                    </p:anim>
                                    <p:anim calcmode="lin" valueType="num">
                                      <p:cBhvr>
                                        <p:cTn id="129" dur="500" fill="hold"/>
                                        <p:tgtEl>
                                          <p:spTgt spid="58"/>
                                        </p:tgtEl>
                                        <p:attrNameLst>
                                          <p:attrName>ppt_h</p:attrName>
                                        </p:attrNameLst>
                                      </p:cBhvr>
                                      <p:tavLst>
                                        <p:tav tm="0">
                                          <p:val>
                                            <p:fltVal val="0"/>
                                          </p:val>
                                        </p:tav>
                                        <p:tav tm="100000">
                                          <p:val>
                                            <p:strVal val="#ppt_h"/>
                                          </p:val>
                                        </p:tav>
                                      </p:tavLst>
                                    </p:anim>
                                    <p:anim calcmode="lin" valueType="num">
                                      <p:cBhvr>
                                        <p:cTn id="130" dur="500" fill="hold"/>
                                        <p:tgtEl>
                                          <p:spTgt spid="58"/>
                                        </p:tgtEl>
                                        <p:attrNameLst>
                                          <p:attrName>style.rotation</p:attrName>
                                        </p:attrNameLst>
                                      </p:cBhvr>
                                      <p:tavLst>
                                        <p:tav tm="0">
                                          <p:val>
                                            <p:fltVal val="360"/>
                                          </p:val>
                                        </p:tav>
                                        <p:tav tm="100000">
                                          <p:val>
                                            <p:fltVal val="0"/>
                                          </p:val>
                                        </p:tav>
                                      </p:tavLst>
                                    </p:anim>
                                    <p:animEffect transition="in" filter="fade">
                                      <p:cBhvr>
                                        <p:cTn id="131" dur="500"/>
                                        <p:tgtEl>
                                          <p:spTgt spid="58"/>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61"/>
                                        </p:tgtEl>
                                        <p:attrNameLst>
                                          <p:attrName>style.visibility</p:attrName>
                                        </p:attrNameLst>
                                      </p:cBhvr>
                                      <p:to>
                                        <p:strVal val="visible"/>
                                      </p:to>
                                    </p:set>
                                    <p:anim calcmode="lin" valueType="num">
                                      <p:cBhvr>
                                        <p:cTn id="134" dur="500" fill="hold"/>
                                        <p:tgtEl>
                                          <p:spTgt spid="61"/>
                                        </p:tgtEl>
                                        <p:attrNameLst>
                                          <p:attrName>ppt_w</p:attrName>
                                        </p:attrNameLst>
                                      </p:cBhvr>
                                      <p:tavLst>
                                        <p:tav tm="0">
                                          <p:val>
                                            <p:fltVal val="0"/>
                                          </p:val>
                                        </p:tav>
                                        <p:tav tm="100000">
                                          <p:val>
                                            <p:strVal val="#ppt_w"/>
                                          </p:val>
                                        </p:tav>
                                      </p:tavLst>
                                    </p:anim>
                                    <p:anim calcmode="lin" valueType="num">
                                      <p:cBhvr>
                                        <p:cTn id="135" dur="500" fill="hold"/>
                                        <p:tgtEl>
                                          <p:spTgt spid="61"/>
                                        </p:tgtEl>
                                        <p:attrNameLst>
                                          <p:attrName>ppt_h</p:attrName>
                                        </p:attrNameLst>
                                      </p:cBhvr>
                                      <p:tavLst>
                                        <p:tav tm="0">
                                          <p:val>
                                            <p:fltVal val="0"/>
                                          </p:val>
                                        </p:tav>
                                        <p:tav tm="100000">
                                          <p:val>
                                            <p:strVal val="#ppt_h"/>
                                          </p:val>
                                        </p:tav>
                                      </p:tavLst>
                                    </p:anim>
                                    <p:anim calcmode="lin" valueType="num">
                                      <p:cBhvr>
                                        <p:cTn id="136" dur="500" fill="hold"/>
                                        <p:tgtEl>
                                          <p:spTgt spid="61"/>
                                        </p:tgtEl>
                                        <p:attrNameLst>
                                          <p:attrName>style.rotation</p:attrName>
                                        </p:attrNameLst>
                                      </p:cBhvr>
                                      <p:tavLst>
                                        <p:tav tm="0">
                                          <p:val>
                                            <p:fltVal val="360"/>
                                          </p:val>
                                        </p:tav>
                                        <p:tav tm="100000">
                                          <p:val>
                                            <p:fltVal val="0"/>
                                          </p:val>
                                        </p:tav>
                                      </p:tavLst>
                                    </p:anim>
                                    <p:animEffect transition="in" filter="fade">
                                      <p:cBhvr>
                                        <p:cTn id="137" dur="500"/>
                                        <p:tgtEl>
                                          <p:spTgt spid="61"/>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64"/>
                                        </p:tgtEl>
                                        <p:attrNameLst>
                                          <p:attrName>style.visibility</p:attrName>
                                        </p:attrNameLst>
                                      </p:cBhvr>
                                      <p:to>
                                        <p:strVal val="visible"/>
                                      </p:to>
                                    </p:set>
                                    <p:anim calcmode="lin" valueType="num">
                                      <p:cBhvr>
                                        <p:cTn id="140" dur="500" fill="hold"/>
                                        <p:tgtEl>
                                          <p:spTgt spid="64"/>
                                        </p:tgtEl>
                                        <p:attrNameLst>
                                          <p:attrName>ppt_w</p:attrName>
                                        </p:attrNameLst>
                                      </p:cBhvr>
                                      <p:tavLst>
                                        <p:tav tm="0">
                                          <p:val>
                                            <p:fltVal val="0"/>
                                          </p:val>
                                        </p:tav>
                                        <p:tav tm="100000">
                                          <p:val>
                                            <p:strVal val="#ppt_w"/>
                                          </p:val>
                                        </p:tav>
                                      </p:tavLst>
                                    </p:anim>
                                    <p:anim calcmode="lin" valueType="num">
                                      <p:cBhvr>
                                        <p:cTn id="141" dur="500" fill="hold"/>
                                        <p:tgtEl>
                                          <p:spTgt spid="64"/>
                                        </p:tgtEl>
                                        <p:attrNameLst>
                                          <p:attrName>ppt_h</p:attrName>
                                        </p:attrNameLst>
                                      </p:cBhvr>
                                      <p:tavLst>
                                        <p:tav tm="0">
                                          <p:val>
                                            <p:fltVal val="0"/>
                                          </p:val>
                                        </p:tav>
                                        <p:tav tm="100000">
                                          <p:val>
                                            <p:strVal val="#ppt_h"/>
                                          </p:val>
                                        </p:tav>
                                      </p:tavLst>
                                    </p:anim>
                                    <p:anim calcmode="lin" valueType="num">
                                      <p:cBhvr>
                                        <p:cTn id="142" dur="500" fill="hold"/>
                                        <p:tgtEl>
                                          <p:spTgt spid="64"/>
                                        </p:tgtEl>
                                        <p:attrNameLst>
                                          <p:attrName>style.rotation</p:attrName>
                                        </p:attrNameLst>
                                      </p:cBhvr>
                                      <p:tavLst>
                                        <p:tav tm="0">
                                          <p:val>
                                            <p:fltVal val="360"/>
                                          </p:val>
                                        </p:tav>
                                        <p:tav tm="100000">
                                          <p:val>
                                            <p:fltVal val="0"/>
                                          </p:val>
                                        </p:tav>
                                      </p:tavLst>
                                    </p:anim>
                                    <p:animEffect transition="in" filter="fade">
                                      <p:cBhvr>
                                        <p:cTn id="143" dur="500"/>
                                        <p:tgtEl>
                                          <p:spTgt spid="64"/>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52"/>
                                        </p:tgtEl>
                                        <p:attrNameLst>
                                          <p:attrName>style.visibility</p:attrName>
                                        </p:attrNameLst>
                                      </p:cBhvr>
                                      <p:to>
                                        <p:strVal val="visible"/>
                                      </p:to>
                                    </p:set>
                                    <p:anim calcmode="lin" valueType="num">
                                      <p:cBhvr>
                                        <p:cTn id="146" dur="500" fill="hold"/>
                                        <p:tgtEl>
                                          <p:spTgt spid="52"/>
                                        </p:tgtEl>
                                        <p:attrNameLst>
                                          <p:attrName>ppt_w</p:attrName>
                                        </p:attrNameLst>
                                      </p:cBhvr>
                                      <p:tavLst>
                                        <p:tav tm="0">
                                          <p:val>
                                            <p:fltVal val="0"/>
                                          </p:val>
                                        </p:tav>
                                        <p:tav tm="100000">
                                          <p:val>
                                            <p:strVal val="#ppt_w"/>
                                          </p:val>
                                        </p:tav>
                                      </p:tavLst>
                                    </p:anim>
                                    <p:anim calcmode="lin" valueType="num">
                                      <p:cBhvr>
                                        <p:cTn id="147" dur="500" fill="hold"/>
                                        <p:tgtEl>
                                          <p:spTgt spid="52"/>
                                        </p:tgtEl>
                                        <p:attrNameLst>
                                          <p:attrName>ppt_h</p:attrName>
                                        </p:attrNameLst>
                                      </p:cBhvr>
                                      <p:tavLst>
                                        <p:tav tm="0">
                                          <p:val>
                                            <p:fltVal val="0"/>
                                          </p:val>
                                        </p:tav>
                                        <p:tav tm="100000">
                                          <p:val>
                                            <p:strVal val="#ppt_h"/>
                                          </p:val>
                                        </p:tav>
                                      </p:tavLst>
                                    </p:anim>
                                    <p:anim calcmode="lin" valueType="num">
                                      <p:cBhvr>
                                        <p:cTn id="148" dur="500" fill="hold"/>
                                        <p:tgtEl>
                                          <p:spTgt spid="52"/>
                                        </p:tgtEl>
                                        <p:attrNameLst>
                                          <p:attrName>style.rotation</p:attrName>
                                        </p:attrNameLst>
                                      </p:cBhvr>
                                      <p:tavLst>
                                        <p:tav tm="0">
                                          <p:val>
                                            <p:fltVal val="360"/>
                                          </p:val>
                                        </p:tav>
                                        <p:tav tm="100000">
                                          <p:val>
                                            <p:fltVal val="0"/>
                                          </p:val>
                                        </p:tav>
                                      </p:tavLst>
                                    </p:anim>
                                    <p:animEffect transition="in" filter="fade">
                                      <p:cBhvr>
                                        <p:cTn id="149" dur="500"/>
                                        <p:tgtEl>
                                          <p:spTgt spid="52"/>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63"/>
                                        </p:tgtEl>
                                        <p:attrNameLst>
                                          <p:attrName>style.visibility</p:attrName>
                                        </p:attrNameLst>
                                      </p:cBhvr>
                                      <p:to>
                                        <p:strVal val="visible"/>
                                      </p:to>
                                    </p:set>
                                    <p:anim calcmode="lin" valueType="num">
                                      <p:cBhvr>
                                        <p:cTn id="152" dur="500" fill="hold"/>
                                        <p:tgtEl>
                                          <p:spTgt spid="63"/>
                                        </p:tgtEl>
                                        <p:attrNameLst>
                                          <p:attrName>ppt_w</p:attrName>
                                        </p:attrNameLst>
                                      </p:cBhvr>
                                      <p:tavLst>
                                        <p:tav tm="0">
                                          <p:val>
                                            <p:fltVal val="0"/>
                                          </p:val>
                                        </p:tav>
                                        <p:tav tm="100000">
                                          <p:val>
                                            <p:strVal val="#ppt_w"/>
                                          </p:val>
                                        </p:tav>
                                      </p:tavLst>
                                    </p:anim>
                                    <p:anim calcmode="lin" valueType="num">
                                      <p:cBhvr>
                                        <p:cTn id="153" dur="500" fill="hold"/>
                                        <p:tgtEl>
                                          <p:spTgt spid="63"/>
                                        </p:tgtEl>
                                        <p:attrNameLst>
                                          <p:attrName>ppt_h</p:attrName>
                                        </p:attrNameLst>
                                      </p:cBhvr>
                                      <p:tavLst>
                                        <p:tav tm="0">
                                          <p:val>
                                            <p:fltVal val="0"/>
                                          </p:val>
                                        </p:tav>
                                        <p:tav tm="100000">
                                          <p:val>
                                            <p:strVal val="#ppt_h"/>
                                          </p:val>
                                        </p:tav>
                                      </p:tavLst>
                                    </p:anim>
                                    <p:anim calcmode="lin" valueType="num">
                                      <p:cBhvr>
                                        <p:cTn id="154" dur="500" fill="hold"/>
                                        <p:tgtEl>
                                          <p:spTgt spid="63"/>
                                        </p:tgtEl>
                                        <p:attrNameLst>
                                          <p:attrName>style.rotation</p:attrName>
                                        </p:attrNameLst>
                                      </p:cBhvr>
                                      <p:tavLst>
                                        <p:tav tm="0">
                                          <p:val>
                                            <p:fltVal val="360"/>
                                          </p:val>
                                        </p:tav>
                                        <p:tav tm="100000">
                                          <p:val>
                                            <p:fltVal val="0"/>
                                          </p:val>
                                        </p:tav>
                                      </p:tavLst>
                                    </p:anim>
                                    <p:animEffect transition="in" filter="fade">
                                      <p:cBhvr>
                                        <p:cTn id="155" dur="500"/>
                                        <p:tgtEl>
                                          <p:spTgt spid="63"/>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69"/>
                                        </p:tgtEl>
                                        <p:attrNameLst>
                                          <p:attrName>style.visibility</p:attrName>
                                        </p:attrNameLst>
                                      </p:cBhvr>
                                      <p:to>
                                        <p:strVal val="visible"/>
                                      </p:to>
                                    </p:set>
                                    <p:anim calcmode="lin" valueType="num">
                                      <p:cBhvr>
                                        <p:cTn id="158" dur="500" fill="hold"/>
                                        <p:tgtEl>
                                          <p:spTgt spid="69"/>
                                        </p:tgtEl>
                                        <p:attrNameLst>
                                          <p:attrName>ppt_w</p:attrName>
                                        </p:attrNameLst>
                                      </p:cBhvr>
                                      <p:tavLst>
                                        <p:tav tm="0">
                                          <p:val>
                                            <p:fltVal val="0"/>
                                          </p:val>
                                        </p:tav>
                                        <p:tav tm="100000">
                                          <p:val>
                                            <p:strVal val="#ppt_w"/>
                                          </p:val>
                                        </p:tav>
                                      </p:tavLst>
                                    </p:anim>
                                    <p:anim calcmode="lin" valueType="num">
                                      <p:cBhvr>
                                        <p:cTn id="159" dur="500" fill="hold"/>
                                        <p:tgtEl>
                                          <p:spTgt spid="69"/>
                                        </p:tgtEl>
                                        <p:attrNameLst>
                                          <p:attrName>ppt_h</p:attrName>
                                        </p:attrNameLst>
                                      </p:cBhvr>
                                      <p:tavLst>
                                        <p:tav tm="0">
                                          <p:val>
                                            <p:fltVal val="0"/>
                                          </p:val>
                                        </p:tav>
                                        <p:tav tm="100000">
                                          <p:val>
                                            <p:strVal val="#ppt_h"/>
                                          </p:val>
                                        </p:tav>
                                      </p:tavLst>
                                    </p:anim>
                                    <p:anim calcmode="lin" valueType="num">
                                      <p:cBhvr>
                                        <p:cTn id="160" dur="500" fill="hold"/>
                                        <p:tgtEl>
                                          <p:spTgt spid="69"/>
                                        </p:tgtEl>
                                        <p:attrNameLst>
                                          <p:attrName>style.rotation</p:attrName>
                                        </p:attrNameLst>
                                      </p:cBhvr>
                                      <p:tavLst>
                                        <p:tav tm="0">
                                          <p:val>
                                            <p:fltVal val="360"/>
                                          </p:val>
                                        </p:tav>
                                        <p:tav tm="100000">
                                          <p:val>
                                            <p:fltVal val="0"/>
                                          </p:val>
                                        </p:tav>
                                      </p:tavLst>
                                    </p:anim>
                                    <p:animEffect transition="in" filter="fade">
                                      <p:cBhvr>
                                        <p:cTn id="16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3071530" y="1900698"/>
            <a:ext cx="6128913" cy="314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项目适用三大领域</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（二） </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项目遴选的三个原则</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（三）物有所值评价体系</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（四）财政承受能力论证</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矩形 3"/>
          <p:cNvSpPr>
            <a:spLocks noChangeArrowheads="1"/>
          </p:cNvSpPr>
          <p:nvPr/>
        </p:nvSpPr>
        <p:spPr bwMode="auto">
          <a:xfrm>
            <a:off x="5958652" y="515424"/>
            <a:ext cx="5187620"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第三部分 </a:t>
            </a:r>
            <a:r>
              <a:rPr lang="en-US" altLang="zh-CN" sz="2935"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项目的遴选识别</a:t>
            </a:r>
            <a:endParaRPr lang="zh-CN" altLang="en-US" sz="2935"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 name="组合 7"/>
          <p:cNvGrpSpPr/>
          <p:nvPr/>
        </p:nvGrpSpPr>
        <p:grpSpPr>
          <a:xfrm>
            <a:off x="5334856" y="570216"/>
            <a:ext cx="263341" cy="395013"/>
            <a:chOff x="5284519" y="1508166"/>
            <a:chExt cx="213756" cy="427512"/>
          </a:xfrm>
        </p:grpSpPr>
        <p:cxnSp>
          <p:nvCxnSpPr>
            <p:cNvPr id="5" name="直接连接符 4"/>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left)">
                                      <p:cBhvr>
                                        <p:cTn id="14" dur="500"/>
                                        <p:tgtEl>
                                          <p:spTgt spid="2">
                                            <p:txEl>
                                              <p:pRg st="0" end="0"/>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wipe(left)">
                                      <p:cBhvr>
                                        <p:cTn id="20" dur="500"/>
                                        <p:tgtEl>
                                          <p:spTgt spid="2">
                                            <p:txEl>
                                              <p:pRg st="4" end="4"/>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wipe(left)">
                                      <p:cBhvr>
                                        <p:cTn id="2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bldLvl="2"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5958652" y="515424"/>
            <a:ext cx="4966406"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a:t>
            </a:r>
            <a:r>
              <a:rPr lang="en-US" sz="2800" b="1" dirty="0" smtClean="0"/>
              <a:t>PPP</a:t>
            </a:r>
            <a:r>
              <a:rPr lang="zh-CN" altLang="en-US" sz="2800" b="1" dirty="0" smtClean="0"/>
              <a:t>项目适用三大领域</a:t>
            </a:r>
            <a:endParaRPr lang="zh-CN" altLang="en-US" sz="2800" dirty="0"/>
          </a:p>
        </p:txBody>
      </p:sp>
      <p:grpSp>
        <p:nvGrpSpPr>
          <p:cNvPr id="42" name="组合 41"/>
          <p:cNvGrpSpPr/>
          <p:nvPr/>
        </p:nvGrpSpPr>
        <p:grpSpPr>
          <a:xfrm>
            <a:off x="5334856" y="570216"/>
            <a:ext cx="263341" cy="395013"/>
            <a:chOff x="5284519" y="1508166"/>
            <a:chExt cx="213756" cy="427512"/>
          </a:xfrm>
        </p:grpSpPr>
        <p:cxnSp>
          <p:nvCxnSpPr>
            <p:cNvPr id="43" name="直接连接符 42"/>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49" name="Rectangle 1"/>
          <p:cNvSpPr/>
          <p:nvPr/>
        </p:nvSpPr>
        <p:spPr>
          <a:xfrm>
            <a:off x="2301749" y="3446074"/>
            <a:ext cx="2762401" cy="2029987"/>
          </a:xfrm>
          <a:prstGeom prst="rect">
            <a:avLst/>
          </a:prstGeom>
          <a:solidFill>
            <a:srgbClr val="333333"/>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0" name="Rectangle 2"/>
          <p:cNvSpPr/>
          <p:nvPr/>
        </p:nvSpPr>
        <p:spPr>
          <a:xfrm>
            <a:off x="5450635" y="3449395"/>
            <a:ext cx="2762401" cy="2029987"/>
          </a:xfrm>
          <a:prstGeom prst="rect">
            <a:avLst/>
          </a:prstGeom>
          <a:solidFill>
            <a:srgbClr val="333333"/>
          </a:solidFill>
          <a:ln>
            <a:solidFill>
              <a:srgbClr val="05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1" name="Rectangle 3"/>
          <p:cNvSpPr/>
          <p:nvPr/>
        </p:nvSpPr>
        <p:spPr>
          <a:xfrm>
            <a:off x="8599522" y="3441423"/>
            <a:ext cx="2762401" cy="2029987"/>
          </a:xfrm>
          <a:prstGeom prst="rect">
            <a:avLst/>
          </a:prstGeom>
          <a:solidFill>
            <a:srgbClr val="333333"/>
          </a:solidFill>
          <a:ln>
            <a:solidFill>
              <a:srgbClr val="21AB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52" name="Straight Connector 6"/>
          <p:cNvCxnSpPr/>
          <p:nvPr/>
        </p:nvCxnSpPr>
        <p:spPr>
          <a:xfrm>
            <a:off x="2418074" y="2888216"/>
            <a:ext cx="8827524" cy="0"/>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矩形 47"/>
          <p:cNvSpPr>
            <a:spLocks noChangeArrowheads="1"/>
          </p:cNvSpPr>
          <p:nvPr/>
        </p:nvSpPr>
        <p:spPr bwMode="auto">
          <a:xfrm>
            <a:off x="2301749" y="1778398"/>
            <a:ext cx="906017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en-US" altLang="zh-CN" sz="1800" dirty="0" smtClean="0">
                <a:solidFill>
                  <a:schemeClr val="tx1">
                    <a:lumMod val="75000"/>
                    <a:lumOff val="25000"/>
                  </a:schemeClr>
                </a:solidFill>
                <a:sym typeface="微软雅黑" panose="020B0503020204020204" pitchFamily="34" charset="-122"/>
              </a:rPr>
              <a:t>        PPP</a:t>
            </a:r>
            <a:r>
              <a:rPr lang="zh-CN" altLang="en-US" sz="1800" dirty="0" smtClean="0">
                <a:solidFill>
                  <a:schemeClr val="tx1">
                    <a:lumMod val="75000"/>
                    <a:lumOff val="25000"/>
                  </a:schemeClr>
                </a:solidFill>
                <a:sym typeface="微软雅黑" panose="020B0503020204020204" pitchFamily="34" charset="-122"/>
              </a:rPr>
              <a:t>不是一个框什么都能够往里面装，不是所有领域都适合使用</a:t>
            </a:r>
            <a:r>
              <a:rPr lang="en-US" altLang="zh-CN" sz="1800" dirty="0" smtClean="0">
                <a:solidFill>
                  <a:schemeClr val="tx1">
                    <a:lumMod val="75000"/>
                    <a:lumOff val="25000"/>
                  </a:schemeClr>
                </a:solidFill>
                <a:sym typeface="微软雅黑" panose="020B0503020204020204" pitchFamily="34" charset="-122"/>
              </a:rPr>
              <a:t>PPP</a:t>
            </a:r>
            <a:r>
              <a:rPr lang="zh-CN" altLang="en-US" sz="1800" dirty="0" smtClean="0">
                <a:solidFill>
                  <a:schemeClr val="tx1">
                    <a:lumMod val="75000"/>
                    <a:lumOff val="25000"/>
                  </a:schemeClr>
                </a:solidFill>
                <a:sym typeface="微软雅黑" panose="020B0503020204020204" pitchFamily="34" charset="-122"/>
              </a:rPr>
              <a:t>模式。目前来看，</a:t>
            </a:r>
            <a:r>
              <a:rPr lang="en-US" altLang="zh-CN" sz="1800" dirty="0" smtClean="0">
                <a:solidFill>
                  <a:schemeClr val="tx1">
                    <a:lumMod val="75000"/>
                    <a:lumOff val="25000"/>
                  </a:schemeClr>
                </a:solidFill>
                <a:sym typeface="微软雅黑" panose="020B0503020204020204" pitchFamily="34" charset="-122"/>
              </a:rPr>
              <a:t>PPP</a:t>
            </a:r>
            <a:r>
              <a:rPr lang="zh-CN" altLang="en-US" sz="1800" dirty="0" smtClean="0">
                <a:solidFill>
                  <a:schemeClr val="tx1">
                    <a:lumMod val="75000"/>
                    <a:lumOff val="25000"/>
                  </a:schemeClr>
                </a:solidFill>
                <a:sym typeface="微软雅黑" panose="020B0503020204020204" pitchFamily="34" charset="-122"/>
              </a:rPr>
              <a:t>应用较为广泛的行业领域主要有：</a:t>
            </a:r>
            <a:endParaRPr lang="zh-CN" altLang="en-US" sz="1800" dirty="0">
              <a:solidFill>
                <a:schemeClr val="tx1">
                  <a:lumMod val="75000"/>
                  <a:lumOff val="25000"/>
                </a:schemeClr>
              </a:solidFill>
              <a:sym typeface="微软雅黑" panose="020B0503020204020204" pitchFamily="34" charset="-122"/>
            </a:endParaRPr>
          </a:p>
        </p:txBody>
      </p:sp>
      <p:sp>
        <p:nvSpPr>
          <p:cNvPr id="54" name="矩形 53"/>
          <p:cNvSpPr/>
          <p:nvPr/>
        </p:nvSpPr>
        <p:spPr>
          <a:xfrm>
            <a:off x="2889272" y="3639888"/>
            <a:ext cx="1877419" cy="430879"/>
          </a:xfrm>
          <a:prstGeom prst="rect">
            <a:avLst/>
          </a:prstGeom>
        </p:spPr>
        <p:txBody>
          <a:bodyPr wrap="none" lIns="91431" tIns="45716" rIns="91431" bIns="45716">
            <a:spAutoFit/>
          </a:bodyPr>
          <a:lstStyle/>
          <a:p>
            <a:pPr algn="ctr"/>
            <a:r>
              <a:rPr lang="zh-CN" altLang="en-US" sz="2200" b="1" dirty="0" smtClean="0">
                <a:solidFill>
                  <a:srgbClr val="FFC000"/>
                </a:solidFill>
                <a:latin typeface="微软雅黑" panose="020B0503020204020204" pitchFamily="34" charset="-122"/>
                <a:ea typeface="微软雅黑" panose="020B0503020204020204" pitchFamily="34" charset="-122"/>
              </a:rPr>
              <a:t>公共交通项目</a:t>
            </a:r>
            <a:endParaRPr lang="en-US" altLang="zh-CN" sz="2200" b="1" dirty="0">
              <a:solidFill>
                <a:srgbClr val="FFC000"/>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2465322" y="4066771"/>
            <a:ext cx="2431996" cy="11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smtClean="0">
                <a:solidFill>
                  <a:schemeClr val="bg1">
                    <a:lumMod val="95000"/>
                  </a:schemeClr>
                </a:solidFill>
                <a:sym typeface="微软雅黑" panose="020B0503020204020204" pitchFamily="34" charset="-122"/>
              </a:rPr>
              <a:t>包括机场、港口、桥梁、公路、铁路和城市轨道交通等公共服务性强、投资规模大的项目。</a:t>
            </a:r>
            <a:endParaRPr lang="zh-CN" altLang="en-US" sz="1400" dirty="0">
              <a:solidFill>
                <a:schemeClr val="bg1">
                  <a:lumMod val="95000"/>
                </a:schemeClr>
              </a:solidFill>
              <a:sym typeface="微软雅黑" panose="020B0503020204020204" pitchFamily="34" charset="-122"/>
            </a:endParaRPr>
          </a:p>
        </p:txBody>
      </p:sp>
      <p:sp>
        <p:nvSpPr>
          <p:cNvPr id="56" name="矩形 55"/>
          <p:cNvSpPr/>
          <p:nvPr/>
        </p:nvSpPr>
        <p:spPr>
          <a:xfrm>
            <a:off x="5949476" y="3651177"/>
            <a:ext cx="1877419" cy="430879"/>
          </a:xfrm>
          <a:prstGeom prst="rect">
            <a:avLst/>
          </a:prstGeom>
        </p:spPr>
        <p:txBody>
          <a:bodyPr wrap="none" lIns="91431" tIns="45716" rIns="91431" bIns="45716">
            <a:spAutoFit/>
          </a:bodyPr>
          <a:lstStyle/>
          <a:p>
            <a:pPr algn="ctr"/>
            <a:r>
              <a:rPr lang="zh-CN" altLang="en-US" sz="2200" b="1" dirty="0" smtClean="0">
                <a:solidFill>
                  <a:srgbClr val="05BAC8"/>
                </a:solidFill>
                <a:latin typeface="微软雅黑" panose="020B0503020204020204" pitchFamily="34" charset="-122"/>
                <a:ea typeface="微软雅黑" panose="020B0503020204020204" pitchFamily="34" charset="-122"/>
              </a:rPr>
              <a:t>公用设施项目</a:t>
            </a:r>
            <a:endParaRPr lang="en-US" altLang="zh-CN" sz="2200" b="1" dirty="0">
              <a:solidFill>
                <a:srgbClr val="05BAC8"/>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5615837" y="4066771"/>
            <a:ext cx="2431996"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smtClean="0">
                <a:solidFill>
                  <a:schemeClr val="bg1">
                    <a:lumMod val="95000"/>
                  </a:schemeClr>
                </a:solidFill>
                <a:sym typeface="微软雅黑" panose="020B0503020204020204" pitchFamily="34" charset="-122"/>
              </a:rPr>
              <a:t>包括供电、供气、供水、供热、污水处理、垃圾处理等，有时也包括通信服务设施。</a:t>
            </a:r>
            <a:endParaRPr lang="zh-CN" altLang="en-US" sz="1400" dirty="0">
              <a:solidFill>
                <a:schemeClr val="bg1">
                  <a:lumMod val="95000"/>
                </a:schemeClr>
              </a:solidFill>
              <a:sym typeface="微软雅黑" panose="020B0503020204020204" pitchFamily="34" charset="-122"/>
            </a:endParaRPr>
          </a:p>
        </p:txBody>
      </p:sp>
      <p:sp>
        <p:nvSpPr>
          <p:cNvPr id="58" name="矩形 57"/>
          <p:cNvSpPr/>
          <p:nvPr/>
        </p:nvSpPr>
        <p:spPr>
          <a:xfrm>
            <a:off x="9143519" y="3639888"/>
            <a:ext cx="1877419" cy="430879"/>
          </a:xfrm>
          <a:prstGeom prst="rect">
            <a:avLst/>
          </a:prstGeom>
        </p:spPr>
        <p:txBody>
          <a:bodyPr wrap="none" lIns="91431" tIns="45716" rIns="91431" bIns="45716">
            <a:spAutoFit/>
          </a:bodyPr>
          <a:lstStyle/>
          <a:p>
            <a:pPr algn="ctr"/>
            <a:r>
              <a:rPr lang="zh-CN" altLang="en-US" sz="2200" b="1" dirty="0" smtClean="0">
                <a:solidFill>
                  <a:srgbClr val="21AB82"/>
                </a:solidFill>
                <a:latin typeface="微软雅黑" panose="020B0503020204020204" pitchFamily="34" charset="-122"/>
                <a:ea typeface="微软雅黑" panose="020B0503020204020204" pitchFamily="34" charset="-122"/>
              </a:rPr>
              <a:t>社会公共服务</a:t>
            </a:r>
            <a:endParaRPr lang="en-US" altLang="zh-CN" sz="2200" b="1" dirty="0">
              <a:solidFill>
                <a:srgbClr val="21AB82"/>
              </a:solidFill>
              <a:latin typeface="微软雅黑" panose="020B0503020204020204" pitchFamily="34" charset="-122"/>
              <a:ea typeface="微软雅黑" panose="020B0503020204020204" pitchFamily="34" charset="-122"/>
            </a:endParaRPr>
          </a:p>
        </p:txBody>
      </p:sp>
      <p:sp>
        <p:nvSpPr>
          <p:cNvPr id="59" name="矩形 47"/>
          <p:cNvSpPr>
            <a:spLocks noChangeArrowheads="1"/>
          </p:cNvSpPr>
          <p:nvPr/>
        </p:nvSpPr>
        <p:spPr bwMode="auto">
          <a:xfrm>
            <a:off x="8764724" y="4066771"/>
            <a:ext cx="243199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smtClean="0">
                <a:solidFill>
                  <a:schemeClr val="bg1">
                    <a:lumMod val="95000"/>
                  </a:schemeClr>
                </a:solidFill>
                <a:sym typeface="微软雅黑" panose="020B0503020204020204" pitchFamily="34" charset="-122"/>
              </a:rPr>
              <a:t>通常包括医疗服务设施、学校、养老院、保障性住房等。</a:t>
            </a:r>
            <a:endParaRPr lang="zh-CN" altLang="en-US" sz="1400" dirty="0">
              <a:solidFill>
                <a:schemeClr val="bg1">
                  <a:lumMod val="95000"/>
                </a:schemeClr>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barn(outVertical)">
                                      <p:cBhvr>
                                        <p:cTn id="14" dur="500"/>
                                        <p:tgtEl>
                                          <p:spTgt spid="53"/>
                                        </p:tgtEl>
                                      </p:cBhvr>
                                    </p:animEffect>
                                  </p:childTnLst>
                                </p:cTn>
                              </p:par>
                              <p:par>
                                <p:cTn id="15" presetID="12" presetClass="entr" presetSubtype="1"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p:tgtEl>
                                          <p:spTgt spid="52"/>
                                        </p:tgtEl>
                                        <p:attrNameLst>
                                          <p:attrName>ppt_y</p:attrName>
                                        </p:attrNameLst>
                                      </p:cBhvr>
                                      <p:tavLst>
                                        <p:tav tm="0">
                                          <p:val>
                                            <p:strVal val="#ppt_y-#ppt_h*1.125000"/>
                                          </p:val>
                                        </p:tav>
                                        <p:tav tm="100000">
                                          <p:val>
                                            <p:strVal val="#ppt_y"/>
                                          </p:val>
                                        </p:tav>
                                      </p:tavLst>
                                    </p:anim>
                                    <p:animEffect transition="in" filter="wipe(down)">
                                      <p:cBhvr>
                                        <p:cTn id="18" dur="500"/>
                                        <p:tgtEl>
                                          <p:spTgt spid="5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anim calcmode="lin" valueType="num">
                                      <p:cBhvr>
                                        <p:cTn id="27" dur="1000" fill="hold"/>
                                        <p:tgtEl>
                                          <p:spTgt spid="50"/>
                                        </p:tgtEl>
                                        <p:attrNameLst>
                                          <p:attrName>ppt_x</p:attrName>
                                        </p:attrNameLst>
                                      </p:cBhvr>
                                      <p:tavLst>
                                        <p:tav tm="0">
                                          <p:val>
                                            <p:strVal val="#ppt_x"/>
                                          </p:val>
                                        </p:tav>
                                        <p:tav tm="100000">
                                          <p:val>
                                            <p:strVal val="#ppt_x"/>
                                          </p:val>
                                        </p:tav>
                                      </p:tavLst>
                                    </p:anim>
                                    <p:anim calcmode="lin" valueType="num">
                                      <p:cBhvr>
                                        <p:cTn id="28" dur="1000" fill="hold"/>
                                        <p:tgtEl>
                                          <p:spTgt spid="5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par>
                                <p:cTn id="34" presetID="14" presetClass="entr" presetSubtype="10"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randombar(horizontal)">
                                      <p:cBhvr>
                                        <p:cTn id="36" dur="400"/>
                                        <p:tgtEl>
                                          <p:spTgt spid="5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randombar(horizontal)">
                                      <p:cBhvr>
                                        <p:cTn id="39" dur="400"/>
                                        <p:tgtEl>
                                          <p:spTgt spid="55"/>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randombar(horizontal)">
                                      <p:cBhvr>
                                        <p:cTn id="42" dur="400"/>
                                        <p:tgtEl>
                                          <p:spTgt spid="5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randombar(horizontal)">
                                      <p:cBhvr>
                                        <p:cTn id="45" dur="400"/>
                                        <p:tgtEl>
                                          <p:spTgt spid="57"/>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randombar(horizontal)">
                                      <p:cBhvr>
                                        <p:cTn id="48" dur="400"/>
                                        <p:tgtEl>
                                          <p:spTgt spid="5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randombar(horizontal)">
                                      <p:cBhvr>
                                        <p:cTn id="51"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9" grpId="0" animBg="1"/>
      <p:bldP spid="50" grpId="0" animBg="1"/>
      <p:bldP spid="51" grpId="0" animBg="1"/>
      <p:bldP spid="53" grpId="0"/>
      <p:bldP spid="54" grpId="0"/>
      <p:bldP spid="55" grpId="0"/>
      <p:bldP spid="56" grpId="0"/>
      <p:bldP spid="57" grpId="0"/>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5823185" y="515424"/>
            <a:ext cx="520044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800" b="1" dirty="0" smtClean="0"/>
              <a:t>（二）</a:t>
            </a:r>
            <a:r>
              <a:rPr lang="en-US" sz="2800" b="1" dirty="0" smtClean="0"/>
              <a:t>PPP</a:t>
            </a:r>
            <a:r>
              <a:rPr lang="zh-CN" altLang="en-US" sz="2800" b="1" dirty="0" smtClean="0"/>
              <a:t>项目遴选的三个原则</a:t>
            </a:r>
            <a:endParaRPr lang="zh-CN" altLang="en-US" sz="2935"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8" name="组合 27"/>
          <p:cNvGrpSpPr/>
          <p:nvPr/>
        </p:nvGrpSpPr>
        <p:grpSpPr>
          <a:xfrm>
            <a:off x="5334856" y="570216"/>
            <a:ext cx="263341" cy="395013"/>
            <a:chOff x="5284519" y="1508166"/>
            <a:chExt cx="213756" cy="427512"/>
          </a:xfrm>
        </p:grpSpPr>
        <p:cxnSp>
          <p:nvCxnSpPr>
            <p:cNvPr id="29" name="直接连接符 2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31" name="Freeform 5"/>
          <p:cNvSpPr/>
          <p:nvPr/>
        </p:nvSpPr>
        <p:spPr bwMode="auto">
          <a:xfrm>
            <a:off x="3231712" y="2578992"/>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2" name="TextBox 3"/>
          <p:cNvSpPr txBox="1"/>
          <p:nvPr/>
        </p:nvSpPr>
        <p:spPr>
          <a:xfrm>
            <a:off x="3631266" y="2823509"/>
            <a:ext cx="638454"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smtClean="0"/>
              <a:t>投</a:t>
            </a:r>
            <a:endParaRPr lang="en-US" altLang="zh-CN" sz="2800" b="1" dirty="0" smtClean="0"/>
          </a:p>
          <a:p>
            <a:pPr algn="ctr"/>
            <a:r>
              <a:rPr lang="zh-CN" altLang="en-US" sz="2800" b="1" dirty="0" smtClean="0"/>
              <a:t>资</a:t>
            </a:r>
            <a:endParaRPr lang="zh-CN" altLang="en-US" sz="2800" b="1" dirty="0"/>
          </a:p>
        </p:txBody>
      </p:sp>
      <p:sp>
        <p:nvSpPr>
          <p:cNvPr id="33" name="矩形 3"/>
          <p:cNvSpPr/>
          <p:nvPr/>
        </p:nvSpPr>
        <p:spPr>
          <a:xfrm>
            <a:off x="4510920" y="2025504"/>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5"/>
          <p:cNvSpPr/>
          <p:nvPr/>
        </p:nvSpPr>
        <p:spPr bwMode="auto">
          <a:xfrm>
            <a:off x="4427100" y="3293367"/>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3231712" y="3988692"/>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6" name="矩形 3"/>
          <p:cNvSpPr/>
          <p:nvPr/>
        </p:nvSpPr>
        <p:spPr>
          <a:xfrm>
            <a:off x="5928240" y="3359004"/>
            <a:ext cx="554127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
          <p:cNvSpPr/>
          <p:nvPr/>
        </p:nvSpPr>
        <p:spPr>
          <a:xfrm>
            <a:off x="4510920" y="4692504"/>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4246958" y="3069355"/>
            <a:ext cx="360284" cy="324836"/>
            <a:chOff x="2142410" y="2298139"/>
            <a:chExt cx="360284" cy="324836"/>
          </a:xfrm>
        </p:grpSpPr>
        <p:sp>
          <p:nvSpPr>
            <p:cNvPr id="3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0" name="TextBox 11"/>
            <p:cNvSpPr txBox="1"/>
            <p:nvPr/>
          </p:nvSpPr>
          <p:spPr>
            <a:xfrm>
              <a:off x="2221796" y="2306669"/>
              <a:ext cx="201512" cy="30777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000" b="1" dirty="0">
                  <a:solidFill>
                    <a:schemeClr val="accent1"/>
                  </a:solidFill>
                </a:rPr>
                <a:t>1</a:t>
              </a:r>
              <a:endParaRPr lang="zh-CN" altLang="en-US" sz="2000" b="1" dirty="0">
                <a:solidFill>
                  <a:schemeClr val="accent1"/>
                </a:solidFill>
              </a:endParaRPr>
            </a:p>
          </p:txBody>
        </p:sp>
      </p:grpSp>
      <p:sp>
        <p:nvSpPr>
          <p:cNvPr id="41" name="TextBox 12"/>
          <p:cNvSpPr txBox="1"/>
          <p:nvPr/>
        </p:nvSpPr>
        <p:spPr>
          <a:xfrm>
            <a:off x="4837126" y="3483368"/>
            <a:ext cx="638454"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需</a:t>
            </a:r>
            <a:endParaRPr lang="en-US" altLang="zh-CN" sz="2800" b="1" dirty="0"/>
          </a:p>
          <a:p>
            <a:pPr algn="ctr"/>
            <a:r>
              <a:rPr lang="zh-CN" altLang="en-US" sz="2800" b="1" dirty="0"/>
              <a:t>求</a:t>
            </a:r>
            <a:endParaRPr lang="zh-CN" altLang="en-US" sz="2800" b="1" dirty="0"/>
          </a:p>
        </p:txBody>
      </p:sp>
      <p:grpSp>
        <p:nvGrpSpPr>
          <p:cNvPr id="42" name="组合 41"/>
          <p:cNvGrpSpPr/>
          <p:nvPr/>
        </p:nvGrpSpPr>
        <p:grpSpPr>
          <a:xfrm>
            <a:off x="5430441" y="3784489"/>
            <a:ext cx="360284" cy="324836"/>
            <a:chOff x="2142410" y="2298139"/>
            <a:chExt cx="360284" cy="324836"/>
          </a:xfrm>
        </p:grpSpPr>
        <p:sp>
          <p:nvSpPr>
            <p:cNvPr id="43"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4" name="TextBox 15"/>
            <p:cNvSpPr txBox="1"/>
            <p:nvPr/>
          </p:nvSpPr>
          <p:spPr>
            <a:xfrm>
              <a:off x="2221796" y="2306669"/>
              <a:ext cx="201512" cy="30777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000" b="1" dirty="0">
                  <a:solidFill>
                    <a:schemeClr val="accent2"/>
                  </a:solidFill>
                </a:rPr>
                <a:t>2</a:t>
              </a:r>
              <a:endParaRPr lang="zh-CN" altLang="en-US" sz="2000" b="1" dirty="0">
                <a:solidFill>
                  <a:schemeClr val="accent2"/>
                </a:solidFill>
              </a:endParaRPr>
            </a:p>
          </p:txBody>
        </p:sp>
      </p:grpSp>
      <p:sp>
        <p:nvSpPr>
          <p:cNvPr id="45" name="TextBox 16"/>
          <p:cNvSpPr txBox="1"/>
          <p:nvPr/>
        </p:nvSpPr>
        <p:spPr>
          <a:xfrm>
            <a:off x="3636502" y="4256836"/>
            <a:ext cx="638454"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价</a:t>
            </a:r>
            <a:endParaRPr lang="en-US" altLang="zh-CN" sz="2800" b="1" dirty="0"/>
          </a:p>
          <a:p>
            <a:pPr algn="ctr"/>
            <a:r>
              <a:rPr lang="zh-CN" altLang="en-US" sz="2800" b="1" dirty="0"/>
              <a:t>格</a:t>
            </a:r>
            <a:endParaRPr lang="zh-CN" altLang="en-US" sz="2800" b="1" dirty="0"/>
          </a:p>
        </p:txBody>
      </p:sp>
      <p:grpSp>
        <p:nvGrpSpPr>
          <p:cNvPr id="46" name="组合 45"/>
          <p:cNvGrpSpPr/>
          <p:nvPr/>
        </p:nvGrpSpPr>
        <p:grpSpPr>
          <a:xfrm>
            <a:off x="4246958" y="4479055"/>
            <a:ext cx="360284" cy="324836"/>
            <a:chOff x="2142410" y="2298139"/>
            <a:chExt cx="360284" cy="324836"/>
          </a:xfrm>
        </p:grpSpPr>
        <p:sp>
          <p:nvSpPr>
            <p:cNvPr id="47"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8" name="TextBox 19"/>
            <p:cNvSpPr txBox="1"/>
            <p:nvPr/>
          </p:nvSpPr>
          <p:spPr>
            <a:xfrm>
              <a:off x="2221796" y="2306669"/>
              <a:ext cx="201512" cy="30777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000" b="1" dirty="0">
                  <a:solidFill>
                    <a:schemeClr val="accent3"/>
                  </a:solidFill>
                </a:rPr>
                <a:t>3</a:t>
              </a:r>
              <a:endParaRPr lang="zh-CN" altLang="en-US" sz="2000" b="1" dirty="0">
                <a:solidFill>
                  <a:schemeClr val="accent3"/>
                </a:solidFill>
              </a:endParaRPr>
            </a:p>
          </p:txBody>
        </p:sp>
      </p:grpSp>
      <p:sp>
        <p:nvSpPr>
          <p:cNvPr id="74" name="TextBox 20"/>
          <p:cNvSpPr txBox="1"/>
          <p:nvPr/>
        </p:nvSpPr>
        <p:spPr>
          <a:xfrm>
            <a:off x="6098744" y="2586928"/>
            <a:ext cx="4350186" cy="179536"/>
          </a:xfrm>
          <a:prstGeom prst="rect">
            <a:avLst/>
          </a:prstGeom>
          <a:noFill/>
        </p:spPr>
        <p:txBody>
          <a:bodyPr wrap="square" lIns="0" tIns="0" rIns="0" bIns="0" rtlCol="0">
            <a:spAutoFit/>
          </a:bodyPr>
          <a:lstStyle/>
          <a:p>
            <a:pPr algn="just">
              <a:lnSpc>
                <a:spcPts val="1400"/>
              </a:lnSpc>
            </a:pP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第一、项目</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投资规模大</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21"/>
          <p:cNvSpPr txBox="1"/>
          <p:nvPr/>
        </p:nvSpPr>
        <p:spPr>
          <a:xfrm>
            <a:off x="6820061" y="3409401"/>
            <a:ext cx="3881806" cy="1107996"/>
          </a:xfrm>
          <a:prstGeom prst="rect">
            <a:avLst/>
          </a:prstGeom>
          <a:noFill/>
        </p:spPr>
        <p:txBody>
          <a:bodyPr wrap="square" lIns="0" tIns="0" rIns="0" bIns="0" rtlCol="0">
            <a:spAutoFit/>
          </a:bodyPr>
          <a:lstStyle/>
          <a:p>
            <a:pPr>
              <a:lnSpc>
                <a:spcPct val="150000"/>
              </a:lnSpc>
            </a:pP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第二、项目需求</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长期</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稳定、价格调整机制灵活</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22"/>
          <p:cNvSpPr txBox="1"/>
          <p:nvPr/>
        </p:nvSpPr>
        <p:spPr>
          <a:xfrm>
            <a:off x="6098744" y="5315672"/>
            <a:ext cx="4350186" cy="207877"/>
          </a:xfrm>
          <a:prstGeom prst="rect">
            <a:avLst/>
          </a:prstGeom>
          <a:noFill/>
        </p:spPr>
        <p:txBody>
          <a:bodyPr wrap="square" lIns="0" tIns="0" rIns="0" bIns="0" rtlCol="0">
            <a:spAutoFit/>
          </a:bodyPr>
          <a:lstStyle/>
          <a:p>
            <a:pPr algn="just">
              <a:lnSpc>
                <a:spcPts val="1400"/>
              </a:lnSpc>
            </a:pP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第三、项目市场化程度较高</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par>
                                <p:cTn id="11" presetID="53" presetClass="entr" presetSubtype="528"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anim calcmode="lin" valueType="num">
                                      <p:cBhvr>
                                        <p:cTn id="16" dur="500" fill="hold"/>
                                        <p:tgtEl>
                                          <p:spTgt spid="32"/>
                                        </p:tgtEl>
                                        <p:attrNameLst>
                                          <p:attrName>ppt_x</p:attrName>
                                        </p:attrNameLst>
                                      </p:cBhvr>
                                      <p:tavLst>
                                        <p:tav tm="0">
                                          <p:val>
                                            <p:fltVal val="0.5"/>
                                          </p:val>
                                        </p:tav>
                                        <p:tav tm="100000">
                                          <p:val>
                                            <p:strVal val="#ppt_x"/>
                                          </p:val>
                                        </p:tav>
                                      </p:tavLst>
                                    </p:anim>
                                    <p:anim calcmode="lin" valueType="num">
                                      <p:cBhvr>
                                        <p:cTn id="17" dur="500" fill="hold"/>
                                        <p:tgtEl>
                                          <p:spTgt spid="32"/>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fltVal val="0.5"/>
                                          </p:val>
                                        </p:tav>
                                        <p:tav tm="100000">
                                          <p:val>
                                            <p:strVal val="#ppt_x"/>
                                          </p:val>
                                        </p:tav>
                                      </p:tavLst>
                                    </p:anim>
                                    <p:anim calcmode="lin" valueType="num">
                                      <p:cBhvr>
                                        <p:cTn id="24" dur="500" fill="hold"/>
                                        <p:tgtEl>
                                          <p:spTgt spid="31"/>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fltVal val="0.5"/>
                                          </p:val>
                                        </p:tav>
                                        <p:tav tm="100000">
                                          <p:val>
                                            <p:strVal val="#ppt_x"/>
                                          </p:val>
                                        </p:tav>
                                      </p:tavLst>
                                    </p:anim>
                                    <p:anim calcmode="lin" valueType="num">
                                      <p:cBhvr>
                                        <p:cTn id="31" dur="500" fill="hold"/>
                                        <p:tgtEl>
                                          <p:spTgt spid="38"/>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anim calcmode="lin" valueType="num">
                                      <p:cBhvr>
                                        <p:cTn id="37" dur="500" fill="hold"/>
                                        <p:tgtEl>
                                          <p:spTgt spid="35"/>
                                        </p:tgtEl>
                                        <p:attrNameLst>
                                          <p:attrName>ppt_x</p:attrName>
                                        </p:attrNameLst>
                                      </p:cBhvr>
                                      <p:tavLst>
                                        <p:tav tm="0">
                                          <p:val>
                                            <p:fltVal val="0.5"/>
                                          </p:val>
                                        </p:tav>
                                        <p:tav tm="100000">
                                          <p:val>
                                            <p:strVal val="#ppt_x"/>
                                          </p:val>
                                        </p:tav>
                                      </p:tavLst>
                                    </p:anim>
                                    <p:anim calcmode="lin" valueType="num">
                                      <p:cBhvr>
                                        <p:cTn id="38" dur="500" fill="hold"/>
                                        <p:tgtEl>
                                          <p:spTgt spid="35"/>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fltVal val="0.5"/>
                                          </p:val>
                                        </p:tav>
                                        <p:tav tm="100000">
                                          <p:val>
                                            <p:strVal val="#ppt_x"/>
                                          </p:val>
                                        </p:tav>
                                      </p:tavLst>
                                    </p:anim>
                                    <p:anim calcmode="lin" valueType="num">
                                      <p:cBhvr>
                                        <p:cTn id="45" dur="500" fill="hold"/>
                                        <p:tgtEl>
                                          <p:spTgt spid="45"/>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anim calcmode="lin" valueType="num">
                                      <p:cBhvr>
                                        <p:cTn id="51" dur="500" fill="hold"/>
                                        <p:tgtEl>
                                          <p:spTgt spid="46"/>
                                        </p:tgtEl>
                                        <p:attrNameLst>
                                          <p:attrName>ppt_x</p:attrName>
                                        </p:attrNameLst>
                                      </p:cBhvr>
                                      <p:tavLst>
                                        <p:tav tm="0">
                                          <p:val>
                                            <p:fltVal val="0.5"/>
                                          </p:val>
                                        </p:tav>
                                        <p:tav tm="100000">
                                          <p:val>
                                            <p:strVal val="#ppt_x"/>
                                          </p:val>
                                        </p:tav>
                                      </p:tavLst>
                                    </p:anim>
                                    <p:anim calcmode="lin" valueType="num">
                                      <p:cBhvr>
                                        <p:cTn id="52" dur="500" fill="hold"/>
                                        <p:tgtEl>
                                          <p:spTgt spid="46"/>
                                        </p:tgtEl>
                                        <p:attrNameLst>
                                          <p:attrName>ppt_y</p:attrName>
                                        </p:attrNameLst>
                                      </p:cBhvr>
                                      <p:tavLst>
                                        <p:tav tm="0">
                                          <p:val>
                                            <p:fltVal val="0.5"/>
                                          </p:val>
                                        </p:tav>
                                        <p:tav tm="100000">
                                          <p:val>
                                            <p:strVal val="#ppt_y"/>
                                          </p:val>
                                        </p:tav>
                                      </p:tavLst>
                                    </p:anim>
                                  </p:childTnLst>
                                </p:cTn>
                              </p:par>
                              <p:par>
                                <p:cTn id="53" presetID="53" presetClass="entr" presetSubtype="52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fltVal val="0.5"/>
                                          </p:val>
                                        </p:tav>
                                        <p:tav tm="100000">
                                          <p:val>
                                            <p:strVal val="#ppt_x"/>
                                          </p:val>
                                        </p:tav>
                                      </p:tavLst>
                                    </p:anim>
                                    <p:anim calcmode="lin" valueType="num">
                                      <p:cBhvr>
                                        <p:cTn id="59" dur="500" fill="hold"/>
                                        <p:tgtEl>
                                          <p:spTgt spid="34"/>
                                        </p:tgtEl>
                                        <p:attrNameLst>
                                          <p:attrName>ppt_y</p:attrName>
                                        </p:attrNameLst>
                                      </p:cBhvr>
                                      <p:tavLst>
                                        <p:tav tm="0">
                                          <p:val>
                                            <p:fltVal val="0.5"/>
                                          </p:val>
                                        </p:tav>
                                        <p:tav tm="100000">
                                          <p:val>
                                            <p:strVal val="#ppt_y"/>
                                          </p:val>
                                        </p:tav>
                                      </p:tavLst>
                                    </p:anim>
                                  </p:childTnLst>
                                </p:cTn>
                              </p:par>
                              <p:par>
                                <p:cTn id="60" presetID="53" presetClass="entr" presetSubtype="52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anim calcmode="lin" valueType="num">
                                      <p:cBhvr>
                                        <p:cTn id="65" dur="500" fill="hold"/>
                                        <p:tgtEl>
                                          <p:spTgt spid="41"/>
                                        </p:tgtEl>
                                        <p:attrNameLst>
                                          <p:attrName>ppt_x</p:attrName>
                                        </p:attrNameLst>
                                      </p:cBhvr>
                                      <p:tavLst>
                                        <p:tav tm="0">
                                          <p:val>
                                            <p:fltVal val="0.5"/>
                                          </p:val>
                                        </p:tav>
                                        <p:tav tm="100000">
                                          <p:val>
                                            <p:strVal val="#ppt_x"/>
                                          </p:val>
                                        </p:tav>
                                      </p:tavLst>
                                    </p:anim>
                                    <p:anim calcmode="lin" valueType="num">
                                      <p:cBhvr>
                                        <p:cTn id="66" dur="500" fill="hold"/>
                                        <p:tgtEl>
                                          <p:spTgt spid="41"/>
                                        </p:tgtEl>
                                        <p:attrNameLst>
                                          <p:attrName>ppt_y</p:attrName>
                                        </p:attrNameLst>
                                      </p:cBhvr>
                                      <p:tavLst>
                                        <p:tav tm="0">
                                          <p:val>
                                            <p:fltVal val="0.5"/>
                                          </p:val>
                                        </p:tav>
                                        <p:tav tm="100000">
                                          <p:val>
                                            <p:strVal val="#ppt_y"/>
                                          </p:val>
                                        </p:tav>
                                      </p:tavLst>
                                    </p:anim>
                                  </p:childTnLst>
                                </p:cTn>
                              </p:par>
                              <p:par>
                                <p:cTn id="67" presetID="53" presetClass="entr" presetSubtype="528"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Effect transition="in" filter="fade">
                                      <p:cBhvr>
                                        <p:cTn id="71" dur="500"/>
                                        <p:tgtEl>
                                          <p:spTgt spid="42"/>
                                        </p:tgtEl>
                                      </p:cBhvr>
                                    </p:animEffect>
                                    <p:anim calcmode="lin" valueType="num">
                                      <p:cBhvr>
                                        <p:cTn id="72" dur="500" fill="hold"/>
                                        <p:tgtEl>
                                          <p:spTgt spid="42"/>
                                        </p:tgtEl>
                                        <p:attrNameLst>
                                          <p:attrName>ppt_x</p:attrName>
                                        </p:attrNameLst>
                                      </p:cBhvr>
                                      <p:tavLst>
                                        <p:tav tm="0">
                                          <p:val>
                                            <p:fltVal val="0.5"/>
                                          </p:val>
                                        </p:tav>
                                        <p:tav tm="100000">
                                          <p:val>
                                            <p:strVal val="#ppt_x"/>
                                          </p:val>
                                        </p:tav>
                                      </p:tavLst>
                                    </p:anim>
                                    <p:anim calcmode="lin" valueType="num">
                                      <p:cBhvr>
                                        <p:cTn id="73" dur="500" fill="hold"/>
                                        <p:tgtEl>
                                          <p:spTgt spid="42"/>
                                        </p:tgtEl>
                                        <p:attrNameLst>
                                          <p:attrName>ppt_y</p:attrName>
                                        </p:attrNameLst>
                                      </p:cBhvr>
                                      <p:tavLst>
                                        <p:tav tm="0">
                                          <p:val>
                                            <p:fltVal val="0.5"/>
                                          </p:val>
                                        </p:tav>
                                        <p:tav tm="100000">
                                          <p:val>
                                            <p:strVal val="#ppt_y"/>
                                          </p:val>
                                        </p:tav>
                                      </p:tavLst>
                                    </p:anim>
                                  </p:childTnLst>
                                </p:cTn>
                              </p:par>
                              <p:par>
                                <p:cTn id="74" presetID="55"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1000" fill="hold"/>
                                        <p:tgtEl>
                                          <p:spTgt spid="74"/>
                                        </p:tgtEl>
                                        <p:attrNameLst>
                                          <p:attrName>ppt_w</p:attrName>
                                        </p:attrNameLst>
                                      </p:cBhvr>
                                      <p:tavLst>
                                        <p:tav tm="0">
                                          <p:val>
                                            <p:strVal val="#ppt_w*0.70"/>
                                          </p:val>
                                        </p:tav>
                                        <p:tav tm="100000">
                                          <p:val>
                                            <p:strVal val="#ppt_w"/>
                                          </p:val>
                                        </p:tav>
                                      </p:tavLst>
                                    </p:anim>
                                    <p:anim calcmode="lin" valueType="num">
                                      <p:cBhvr>
                                        <p:cTn id="77" dur="1000" fill="hold"/>
                                        <p:tgtEl>
                                          <p:spTgt spid="74"/>
                                        </p:tgtEl>
                                        <p:attrNameLst>
                                          <p:attrName>ppt_h</p:attrName>
                                        </p:attrNameLst>
                                      </p:cBhvr>
                                      <p:tavLst>
                                        <p:tav tm="0">
                                          <p:val>
                                            <p:strVal val="#ppt_h"/>
                                          </p:val>
                                        </p:tav>
                                        <p:tav tm="100000">
                                          <p:val>
                                            <p:strVal val="#ppt_h"/>
                                          </p:val>
                                        </p:tav>
                                      </p:tavLst>
                                    </p:anim>
                                    <p:animEffect transition="in" filter="fade">
                                      <p:cBhvr>
                                        <p:cTn id="78" dur="1000"/>
                                        <p:tgtEl>
                                          <p:spTgt spid="74"/>
                                        </p:tgtEl>
                                      </p:cBhvr>
                                    </p:animEffect>
                                  </p:childTnLst>
                                </p:cTn>
                              </p:par>
                              <p:par>
                                <p:cTn id="79" presetID="55"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p:cTn id="81" dur="1000" fill="hold"/>
                                        <p:tgtEl>
                                          <p:spTgt spid="33"/>
                                        </p:tgtEl>
                                        <p:attrNameLst>
                                          <p:attrName>ppt_w</p:attrName>
                                        </p:attrNameLst>
                                      </p:cBhvr>
                                      <p:tavLst>
                                        <p:tav tm="0">
                                          <p:val>
                                            <p:strVal val="#ppt_w*0.70"/>
                                          </p:val>
                                        </p:tav>
                                        <p:tav tm="100000">
                                          <p:val>
                                            <p:strVal val="#ppt_w"/>
                                          </p:val>
                                        </p:tav>
                                      </p:tavLst>
                                    </p:anim>
                                    <p:anim calcmode="lin" valueType="num">
                                      <p:cBhvr>
                                        <p:cTn id="82" dur="1000" fill="hold"/>
                                        <p:tgtEl>
                                          <p:spTgt spid="33"/>
                                        </p:tgtEl>
                                        <p:attrNameLst>
                                          <p:attrName>ppt_h</p:attrName>
                                        </p:attrNameLst>
                                      </p:cBhvr>
                                      <p:tavLst>
                                        <p:tav tm="0">
                                          <p:val>
                                            <p:strVal val="#ppt_h"/>
                                          </p:val>
                                        </p:tav>
                                        <p:tav tm="100000">
                                          <p:val>
                                            <p:strVal val="#ppt_h"/>
                                          </p:val>
                                        </p:tav>
                                      </p:tavLst>
                                    </p:anim>
                                    <p:animEffect transition="in" filter="fade">
                                      <p:cBhvr>
                                        <p:cTn id="83" dur="1000"/>
                                        <p:tgtEl>
                                          <p:spTgt spid="33"/>
                                        </p:tgtEl>
                                      </p:cBhvr>
                                    </p:animEffect>
                                  </p:childTnLst>
                                </p:cTn>
                              </p:par>
                              <p:par>
                                <p:cTn id="84" presetID="55" presetClass="entr" presetSubtype="0" fill="hold" grpId="0" nodeType="withEffect">
                                  <p:stCondLst>
                                    <p:cond delay="0"/>
                                  </p:stCondLst>
                                  <p:childTnLst>
                                    <p:set>
                                      <p:cBhvr>
                                        <p:cTn id="85" dur="1" fill="hold">
                                          <p:stCondLst>
                                            <p:cond delay="0"/>
                                          </p:stCondLst>
                                        </p:cTn>
                                        <p:tgtEl>
                                          <p:spTgt spid="75"/>
                                        </p:tgtEl>
                                        <p:attrNameLst>
                                          <p:attrName>style.visibility</p:attrName>
                                        </p:attrNameLst>
                                      </p:cBhvr>
                                      <p:to>
                                        <p:strVal val="visible"/>
                                      </p:to>
                                    </p:set>
                                    <p:anim calcmode="lin" valueType="num">
                                      <p:cBhvr>
                                        <p:cTn id="86" dur="1000" fill="hold"/>
                                        <p:tgtEl>
                                          <p:spTgt spid="75"/>
                                        </p:tgtEl>
                                        <p:attrNameLst>
                                          <p:attrName>ppt_w</p:attrName>
                                        </p:attrNameLst>
                                      </p:cBhvr>
                                      <p:tavLst>
                                        <p:tav tm="0">
                                          <p:val>
                                            <p:strVal val="#ppt_w*0.70"/>
                                          </p:val>
                                        </p:tav>
                                        <p:tav tm="100000">
                                          <p:val>
                                            <p:strVal val="#ppt_w"/>
                                          </p:val>
                                        </p:tav>
                                      </p:tavLst>
                                    </p:anim>
                                    <p:anim calcmode="lin" valueType="num">
                                      <p:cBhvr>
                                        <p:cTn id="87" dur="1000" fill="hold"/>
                                        <p:tgtEl>
                                          <p:spTgt spid="75"/>
                                        </p:tgtEl>
                                        <p:attrNameLst>
                                          <p:attrName>ppt_h</p:attrName>
                                        </p:attrNameLst>
                                      </p:cBhvr>
                                      <p:tavLst>
                                        <p:tav tm="0">
                                          <p:val>
                                            <p:strVal val="#ppt_h"/>
                                          </p:val>
                                        </p:tav>
                                        <p:tav tm="100000">
                                          <p:val>
                                            <p:strVal val="#ppt_h"/>
                                          </p:val>
                                        </p:tav>
                                      </p:tavLst>
                                    </p:anim>
                                    <p:animEffect transition="in" filter="fade">
                                      <p:cBhvr>
                                        <p:cTn id="88" dur="1000"/>
                                        <p:tgtEl>
                                          <p:spTgt spid="75"/>
                                        </p:tgtEl>
                                      </p:cBhvr>
                                    </p:animEffect>
                                  </p:childTnLst>
                                </p:cTn>
                              </p:par>
                              <p:par>
                                <p:cTn id="89" presetID="55"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p:cTn id="91" dur="1000" fill="hold"/>
                                        <p:tgtEl>
                                          <p:spTgt spid="36"/>
                                        </p:tgtEl>
                                        <p:attrNameLst>
                                          <p:attrName>ppt_w</p:attrName>
                                        </p:attrNameLst>
                                      </p:cBhvr>
                                      <p:tavLst>
                                        <p:tav tm="0">
                                          <p:val>
                                            <p:strVal val="#ppt_w*0.70"/>
                                          </p:val>
                                        </p:tav>
                                        <p:tav tm="100000">
                                          <p:val>
                                            <p:strVal val="#ppt_w"/>
                                          </p:val>
                                        </p:tav>
                                      </p:tavLst>
                                    </p:anim>
                                    <p:anim calcmode="lin" valueType="num">
                                      <p:cBhvr>
                                        <p:cTn id="92" dur="1000" fill="hold"/>
                                        <p:tgtEl>
                                          <p:spTgt spid="36"/>
                                        </p:tgtEl>
                                        <p:attrNameLst>
                                          <p:attrName>ppt_h</p:attrName>
                                        </p:attrNameLst>
                                      </p:cBhvr>
                                      <p:tavLst>
                                        <p:tav tm="0">
                                          <p:val>
                                            <p:strVal val="#ppt_h"/>
                                          </p:val>
                                        </p:tav>
                                        <p:tav tm="100000">
                                          <p:val>
                                            <p:strVal val="#ppt_h"/>
                                          </p:val>
                                        </p:tav>
                                      </p:tavLst>
                                    </p:anim>
                                    <p:animEffect transition="in" filter="fade">
                                      <p:cBhvr>
                                        <p:cTn id="93" dur="1000"/>
                                        <p:tgtEl>
                                          <p:spTgt spid="36"/>
                                        </p:tgtEl>
                                      </p:cBhvr>
                                    </p:animEffect>
                                  </p:childTnLst>
                                </p:cTn>
                              </p:par>
                              <p:par>
                                <p:cTn id="94" presetID="55" presetClass="entr" presetSubtype="0" fill="hold" grpId="0" nodeType="withEffect">
                                  <p:stCondLst>
                                    <p:cond delay="0"/>
                                  </p:stCondLst>
                                  <p:childTnLst>
                                    <p:set>
                                      <p:cBhvr>
                                        <p:cTn id="95" dur="1" fill="hold">
                                          <p:stCondLst>
                                            <p:cond delay="0"/>
                                          </p:stCondLst>
                                        </p:cTn>
                                        <p:tgtEl>
                                          <p:spTgt spid="76"/>
                                        </p:tgtEl>
                                        <p:attrNameLst>
                                          <p:attrName>style.visibility</p:attrName>
                                        </p:attrNameLst>
                                      </p:cBhvr>
                                      <p:to>
                                        <p:strVal val="visible"/>
                                      </p:to>
                                    </p:set>
                                    <p:anim calcmode="lin" valueType="num">
                                      <p:cBhvr>
                                        <p:cTn id="96" dur="1000" fill="hold"/>
                                        <p:tgtEl>
                                          <p:spTgt spid="76"/>
                                        </p:tgtEl>
                                        <p:attrNameLst>
                                          <p:attrName>ppt_w</p:attrName>
                                        </p:attrNameLst>
                                      </p:cBhvr>
                                      <p:tavLst>
                                        <p:tav tm="0">
                                          <p:val>
                                            <p:strVal val="#ppt_w*0.70"/>
                                          </p:val>
                                        </p:tav>
                                        <p:tav tm="100000">
                                          <p:val>
                                            <p:strVal val="#ppt_w"/>
                                          </p:val>
                                        </p:tav>
                                      </p:tavLst>
                                    </p:anim>
                                    <p:anim calcmode="lin" valueType="num">
                                      <p:cBhvr>
                                        <p:cTn id="97" dur="1000" fill="hold"/>
                                        <p:tgtEl>
                                          <p:spTgt spid="76"/>
                                        </p:tgtEl>
                                        <p:attrNameLst>
                                          <p:attrName>ppt_h</p:attrName>
                                        </p:attrNameLst>
                                      </p:cBhvr>
                                      <p:tavLst>
                                        <p:tav tm="0">
                                          <p:val>
                                            <p:strVal val="#ppt_h"/>
                                          </p:val>
                                        </p:tav>
                                        <p:tav tm="100000">
                                          <p:val>
                                            <p:strVal val="#ppt_h"/>
                                          </p:val>
                                        </p:tav>
                                      </p:tavLst>
                                    </p:anim>
                                    <p:animEffect transition="in" filter="fade">
                                      <p:cBhvr>
                                        <p:cTn id="98" dur="1000"/>
                                        <p:tgtEl>
                                          <p:spTgt spid="76"/>
                                        </p:tgtEl>
                                      </p:cBhvr>
                                    </p:animEffect>
                                  </p:childTnLst>
                                </p:cTn>
                              </p:par>
                              <p:par>
                                <p:cTn id="99" presetID="55" presetClass="entr" presetSubtype="0"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p:cTn id="101" dur="1000" fill="hold"/>
                                        <p:tgtEl>
                                          <p:spTgt spid="37"/>
                                        </p:tgtEl>
                                        <p:attrNameLst>
                                          <p:attrName>ppt_w</p:attrName>
                                        </p:attrNameLst>
                                      </p:cBhvr>
                                      <p:tavLst>
                                        <p:tav tm="0">
                                          <p:val>
                                            <p:strVal val="#ppt_w*0.70"/>
                                          </p:val>
                                        </p:tav>
                                        <p:tav tm="100000">
                                          <p:val>
                                            <p:strVal val="#ppt_w"/>
                                          </p:val>
                                        </p:tav>
                                      </p:tavLst>
                                    </p:anim>
                                    <p:anim calcmode="lin" valueType="num">
                                      <p:cBhvr>
                                        <p:cTn id="102" dur="1000" fill="hold"/>
                                        <p:tgtEl>
                                          <p:spTgt spid="37"/>
                                        </p:tgtEl>
                                        <p:attrNameLst>
                                          <p:attrName>ppt_h</p:attrName>
                                        </p:attrNameLst>
                                      </p:cBhvr>
                                      <p:tavLst>
                                        <p:tav tm="0">
                                          <p:val>
                                            <p:strVal val="#ppt_h"/>
                                          </p:val>
                                        </p:tav>
                                        <p:tav tm="100000">
                                          <p:val>
                                            <p:strVal val="#ppt_h"/>
                                          </p:val>
                                        </p:tav>
                                      </p:tavLst>
                                    </p:anim>
                                    <p:animEffect transition="in" filter="fade">
                                      <p:cBhvr>
                                        <p:cTn id="10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animBg="1"/>
      <p:bldP spid="32" grpId="0"/>
      <p:bldP spid="33" grpId="0" animBg="1"/>
      <p:bldP spid="34" grpId="0" animBg="1"/>
      <p:bldP spid="35" grpId="0" animBg="1"/>
      <p:bldP spid="36" grpId="0" animBg="1"/>
      <p:bldP spid="37" grpId="0" animBg="1"/>
      <p:bldP spid="41" grpId="0"/>
      <p:bldP spid="45" grpId="0"/>
      <p:bldP spid="74" grpId="0"/>
      <p:bldP spid="75" grpId="0"/>
      <p:bldP spid="7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5881512" y="515424"/>
            <a:ext cx="5102578"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（三） 物有所值评价体系</a:t>
            </a:r>
            <a:endParaRPr lang="zh-CN" altLang="en-US"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 name="组合 7"/>
          <p:cNvGrpSpPr/>
          <p:nvPr/>
        </p:nvGrpSpPr>
        <p:grpSpPr>
          <a:xfrm>
            <a:off x="5334856" y="570216"/>
            <a:ext cx="263341" cy="395013"/>
            <a:chOff x="5284519" y="1508166"/>
            <a:chExt cx="213756" cy="427512"/>
          </a:xfrm>
        </p:grpSpPr>
        <p:cxnSp>
          <p:nvCxnSpPr>
            <p:cNvPr id="5" name="直接连接符 4"/>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grpSp>
        <p:nvGrpSpPr>
          <p:cNvPr id="15" name="组合 74"/>
          <p:cNvGrpSpPr/>
          <p:nvPr/>
        </p:nvGrpSpPr>
        <p:grpSpPr>
          <a:xfrm>
            <a:off x="2621908" y="2956956"/>
            <a:ext cx="1769039" cy="1803326"/>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47803" y="786871"/>
              <a:ext cx="3825875"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物有所值评价（</a:t>
              </a:r>
              <a:r>
                <a:rPr lang="en-US" altLang="zh-CN"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VFM</a:t>
              </a:r>
              <a:r>
                <a:rPr lang="zh-CN" altLang="en-US"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a:t>
              </a:r>
              <a:endParaRPr lang="zh-CN" altLang="en-US" b="1" dirty="0" smtClean="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椭圆 17"/>
          <p:cNvSpPr/>
          <p:nvPr/>
        </p:nvSpPr>
        <p:spPr>
          <a:xfrm>
            <a:off x="4939889" y="1884551"/>
            <a:ext cx="1137853" cy="1060528"/>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左大括号 18"/>
          <p:cNvSpPr/>
          <p:nvPr/>
        </p:nvSpPr>
        <p:spPr>
          <a:xfrm>
            <a:off x="4339462" y="237726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4946157" y="4429496"/>
            <a:ext cx="1137853" cy="1033153"/>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p:cNvSpPr txBox="1"/>
          <p:nvPr/>
        </p:nvSpPr>
        <p:spPr>
          <a:xfrm>
            <a:off x="5165960" y="2025995"/>
            <a:ext cx="760706" cy="707886"/>
          </a:xfrm>
          <a:prstGeom prst="rect">
            <a:avLst/>
          </a:prstGeom>
          <a:noFill/>
        </p:spPr>
        <p:txBody>
          <a:bodyPr wrap="square" rtlCol="0">
            <a:spAutoFit/>
          </a:bodyPr>
          <a:lstStyle/>
          <a:p>
            <a:r>
              <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定性评价</a:t>
            </a:r>
            <a:endParaRPr lang="zh-CN" altLang="en-US" sz="2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5214146" y="4591072"/>
            <a:ext cx="700644" cy="954107"/>
          </a:xfrm>
          <a:prstGeom prst="rect">
            <a:avLst/>
          </a:prstGeom>
          <a:noFill/>
        </p:spPr>
        <p:txBody>
          <a:bodyPr wrap="square" rtlCol="0">
            <a:spAutoFit/>
          </a:bodyPr>
          <a:lstStyle/>
          <a:p>
            <a:pPr lvl="0"/>
            <a:r>
              <a:rPr lang="zh-CN" altLang="en-US" sz="2000" b="1" dirty="0" smtClean="0">
                <a:solidFill>
                  <a:prstClr val="white"/>
                </a:solidFill>
                <a:latin typeface="Arial" panose="020B0604020202020204" pitchFamily="34" charset="0"/>
                <a:ea typeface="微软雅黑" panose="020B0503020204020204" pitchFamily="34" charset="-122"/>
                <a:sym typeface="Arial" panose="020B0604020202020204" pitchFamily="34" charset="0"/>
              </a:rPr>
              <a:t>定量评价</a:t>
            </a:r>
            <a:endParaRPr lang="zh-CN" altLang="en-US" sz="2000" b="1" dirty="0" smtClean="0">
              <a:solidFill>
                <a:prstClr val="white"/>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6379705" y="1658320"/>
            <a:ext cx="3907345" cy="1754326"/>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其一，引入社会资本能否更好地达成项目目标；</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其二，计划采用的具体模式是否对社会资本有足够的吸引力；</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其三，政府方是否可以负担。</a:t>
            </a:r>
            <a:endPar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6218588" y="4303574"/>
            <a:ext cx="4351331" cy="1754326"/>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定量评价是指通过全生命周期成本、竞争性中立调整、风险三个方面的货币化，来衡量 </a:t>
            </a:r>
            <a:r>
              <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PPP</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模式相对于传统政府采购模式是否划算。</a:t>
            </a:r>
            <a:endPar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par>
                                <p:cTn id="12" presetID="53" presetClass="entr" presetSubtype="16"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10"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6" presetClass="entr" presetSubtype="21"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par>
                                <p:cTn id="39" presetID="16" presetClass="entr" presetSubtype="21"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2" build="p"/>
      <p:bldP spid="18" grpId="0" animBg="1"/>
      <p:bldP spid="19" grpId="0" animBg="1"/>
      <p:bldP spid="20" grpId="0" animBg="1"/>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3071530" y="1900698"/>
            <a:ext cx="6941714"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一个财政承受能力论证包括</a:t>
            </a:r>
            <a:r>
              <a:rPr lang="en-US" altLang="zh-CN"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24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矩形 3"/>
          <p:cNvSpPr>
            <a:spLocks noChangeArrowheads="1"/>
          </p:cNvSpPr>
          <p:nvPr/>
        </p:nvSpPr>
        <p:spPr bwMode="auto">
          <a:xfrm>
            <a:off x="5958652" y="515424"/>
            <a:ext cx="443420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（四）财政承受能力论证</a:t>
            </a:r>
            <a:endParaRPr lang="zh-CN" altLang="en-US"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 name="组合 7"/>
          <p:cNvGrpSpPr/>
          <p:nvPr/>
        </p:nvGrpSpPr>
        <p:grpSpPr>
          <a:xfrm>
            <a:off x="5334856" y="570216"/>
            <a:ext cx="263341" cy="395013"/>
            <a:chOff x="5284519" y="1508166"/>
            <a:chExt cx="213756" cy="427512"/>
          </a:xfrm>
        </p:grpSpPr>
        <p:cxnSp>
          <p:nvCxnSpPr>
            <p:cNvPr id="5" name="直接连接符 4"/>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49621" y="2787893"/>
            <a:ext cx="1868593" cy="1866715"/>
            <a:chOff x="5305425" y="2638424"/>
            <a:chExt cx="1579563" cy="1577975"/>
          </a:xfrm>
          <a:solidFill>
            <a:srgbClr val="000000">
              <a:alpha val="60000"/>
            </a:srgbClr>
          </a:solidFill>
        </p:grpSpPr>
        <p:sp>
          <p:nvSpPr>
            <p:cNvPr id="8"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1AB82"/>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6091470" y="3927941"/>
            <a:ext cx="2345601" cy="2341845"/>
            <a:chOff x="5102225" y="2441575"/>
            <a:chExt cx="1982788" cy="1979613"/>
          </a:xfrm>
          <a:solidFill>
            <a:srgbClr val="000000">
              <a:alpha val="60000"/>
            </a:srgbClr>
          </a:solidFill>
        </p:grpSpPr>
        <p:sp>
          <p:nvSpPr>
            <p:cNvPr id="1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5BAC8"/>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8087600" y="3469206"/>
            <a:ext cx="1538068" cy="1560603"/>
            <a:chOff x="5803900" y="2852738"/>
            <a:chExt cx="1300163" cy="1319212"/>
          </a:xfrm>
          <a:solidFill>
            <a:srgbClr val="000000">
              <a:alpha val="60000"/>
            </a:srgbClr>
          </a:solidFill>
        </p:grpSpPr>
        <p:sp>
          <p:nvSpPr>
            <p:cNvPr id="1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FC00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9402706" y="3760908"/>
            <a:ext cx="1868593" cy="1866715"/>
            <a:chOff x="5305425" y="2638425"/>
            <a:chExt cx="1579563" cy="1577975"/>
          </a:xfrm>
          <a:solidFill>
            <a:srgbClr val="000000">
              <a:alpha val="60000"/>
            </a:srgbClr>
          </a:solidFill>
        </p:grpSpPr>
        <p:sp>
          <p:nvSpPr>
            <p:cNvPr id="1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1412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3187141" y="3007326"/>
            <a:ext cx="1598895" cy="430887"/>
          </a:xfrm>
          <a:prstGeom prst="rect">
            <a:avLst/>
          </a:prstGeom>
        </p:spPr>
        <p:txBody>
          <a:bodyPr wrap="square">
            <a:spAutoFit/>
          </a:bodyPr>
          <a:lstStyle/>
          <a:p>
            <a:pPr algn="ct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分清责任</a:t>
            </a:r>
            <a:endPar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0" name="矩形 19"/>
          <p:cNvSpPr/>
          <p:nvPr/>
        </p:nvSpPr>
        <p:spPr>
          <a:xfrm>
            <a:off x="4394349" y="5445804"/>
            <a:ext cx="1598895" cy="430887"/>
          </a:xfrm>
          <a:prstGeom prst="rect">
            <a:avLst/>
          </a:prstGeom>
        </p:spPr>
        <p:txBody>
          <a:bodyPr wrap="square">
            <a:spAutoFit/>
          </a:bodyPr>
          <a:lstStyle/>
          <a:p>
            <a:pPr algn="ct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算准支出</a:t>
            </a:r>
            <a:endPar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矩形 20"/>
          <p:cNvSpPr/>
          <p:nvPr/>
        </p:nvSpPr>
        <p:spPr>
          <a:xfrm>
            <a:off x="8004947" y="2895566"/>
            <a:ext cx="1598895" cy="430887"/>
          </a:xfrm>
          <a:prstGeom prst="rect">
            <a:avLst/>
          </a:prstGeom>
        </p:spPr>
        <p:txBody>
          <a:bodyPr wrap="square">
            <a:spAutoFit/>
          </a:bodyPr>
          <a:lstStyle/>
          <a:p>
            <a:pPr algn="ct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能力评估</a:t>
            </a:r>
            <a:endPar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2" name="矩形 21"/>
          <p:cNvSpPr/>
          <p:nvPr/>
        </p:nvSpPr>
        <p:spPr>
          <a:xfrm>
            <a:off x="9506802" y="5739680"/>
            <a:ext cx="1598895" cy="430887"/>
          </a:xfrm>
          <a:prstGeom prst="rect">
            <a:avLst/>
          </a:prstGeom>
        </p:spPr>
        <p:txBody>
          <a:bodyPr wrap="square">
            <a:spAutoFit/>
          </a:bodyPr>
          <a:lstStyle/>
          <a:p>
            <a:pPr algn="ct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公开信息</a:t>
            </a:r>
            <a:endPar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3" name="文本框 22"/>
          <p:cNvSpPr txBox="1"/>
          <p:nvPr/>
        </p:nvSpPr>
        <p:spPr>
          <a:xfrm>
            <a:off x="3122202" y="3490745"/>
            <a:ext cx="1582939" cy="1477328"/>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（即一个</a:t>
            </a:r>
            <a:r>
              <a:rPr lang="en-US" altLang="zh-CN" dirty="0" smtClean="0">
                <a:latin typeface="微软雅黑" panose="020B0503020204020204" pitchFamily="34" charset="-122"/>
                <a:ea typeface="微软雅黑" panose="020B0503020204020204" pitchFamily="34" charset="-122"/>
              </a:rPr>
              <a:t>PPP</a:t>
            </a:r>
            <a:r>
              <a:rPr lang="zh-CN" altLang="en-US" dirty="0" smtClean="0">
                <a:latin typeface="微软雅黑" panose="020B0503020204020204" pitchFamily="34" charset="-122"/>
                <a:ea typeface="微软雅黑" panose="020B0503020204020204" pitchFamily="34" charset="-122"/>
              </a:rPr>
              <a:t>项目在全生命周期中哪些时期哪些方面需要政府花钱）</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 presetClass="entr" presetSubtype="8" decel="10000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8" presetClass="emph" presetSubtype="0" repeatCount="indefinite" fill="hold" nodeType="withEffect">
                                  <p:stCondLst>
                                    <p:cond delay="0"/>
                                  </p:stCondLst>
                                  <p:childTnLst>
                                    <p:animRot by="-86400000">
                                      <p:cBhvr>
                                        <p:cTn id="20" dur="8000" fill="hold"/>
                                        <p:tgtEl>
                                          <p:spTgt spid="7"/>
                                        </p:tgtEl>
                                        <p:attrNameLst>
                                          <p:attrName>r</p:attrName>
                                        </p:attrNameLst>
                                      </p:cBhvr>
                                    </p:animRo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8" presetClass="emph" presetSubtype="0" repeatCount="indefinite" fill="hold" nodeType="withEffect">
                                  <p:stCondLst>
                                    <p:cond delay="0"/>
                                  </p:stCondLst>
                                  <p:childTnLst>
                                    <p:animRot by="76680000">
                                      <p:cBhvr>
                                        <p:cTn id="33" dur="7500" fill="hold"/>
                                        <p:tgtEl>
                                          <p:spTgt spid="10"/>
                                        </p:tgtEl>
                                        <p:attrNameLst>
                                          <p:attrName>r</p:attrName>
                                        </p:attrNameLst>
                                      </p:cBhvr>
                                    </p:animRo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2" presetClass="entr" presetSubtype="1" decel="100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0-#ppt_h/2"/>
                                          </p:val>
                                        </p:tav>
                                        <p:tav tm="100000">
                                          <p:val>
                                            <p:strVal val="#ppt_y"/>
                                          </p:val>
                                        </p:tav>
                                      </p:tavLst>
                                    </p:anim>
                                  </p:childTnLst>
                                </p:cTn>
                              </p:par>
                              <p:par>
                                <p:cTn id="41" presetID="8" presetClass="emph" presetSubtype="0" repeatCount="indefinite" fill="hold" nodeType="withEffect">
                                  <p:stCondLst>
                                    <p:cond delay="0"/>
                                  </p:stCondLst>
                                  <p:childTnLst>
                                    <p:animRot by="-108000000">
                                      <p:cBhvr>
                                        <p:cTn id="42" dur="7000" fill="hold"/>
                                        <p:tgtEl>
                                          <p:spTgt spid="13"/>
                                        </p:tgtEl>
                                        <p:attrNameLst>
                                          <p:attrName>r</p:attrName>
                                        </p:attrNameLst>
                                      </p:cBhvr>
                                    </p:animRo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2" presetClass="entr" presetSubtype="1" decel="10000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0-#ppt_h/2"/>
                                          </p:val>
                                        </p:tav>
                                        <p:tav tm="100000">
                                          <p:val>
                                            <p:strVal val="#ppt_y"/>
                                          </p:val>
                                        </p:tav>
                                      </p:tavLst>
                                    </p:anim>
                                  </p:childTnLst>
                                </p:cTn>
                              </p:par>
                              <p:par>
                                <p:cTn id="50" presetID="8" presetClass="emph" presetSubtype="0" repeatCount="indefinite" fill="hold" nodeType="withEffect">
                                  <p:stCondLst>
                                    <p:cond delay="0"/>
                                  </p:stCondLst>
                                  <p:childTnLst>
                                    <p:animRot by="86400000">
                                      <p:cBhvr>
                                        <p:cTn id="51" dur="6500" fill="hold"/>
                                        <p:tgtEl>
                                          <p:spTgt spid="16"/>
                                        </p:tgtEl>
                                        <p:attrNameLst>
                                          <p:attrName>r</p:attrName>
                                        </p:attrNameLst>
                                      </p:cBhvr>
                                    </p:animRo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2" build="p"/>
      <p:bldP spid="19" grpId="0"/>
      <p:bldP spid="20" grpId="0"/>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443420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（四）财政承受能力论证</a:t>
            </a:r>
            <a:endParaRPr lang="zh-CN" altLang="en-US"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59836" y="1754747"/>
            <a:ext cx="4157828" cy="29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分清责任</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①分清股权投资支出责任</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②分清运营补贴支出责任</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③分清风险调控支出</a:t>
            </a: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责任</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④分清配套投入支出</a:t>
            </a: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责任</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3"/>
          <p:cNvSpPr>
            <a:spLocks noChangeArrowheads="1"/>
          </p:cNvSpPr>
          <p:nvPr/>
        </p:nvSpPr>
        <p:spPr bwMode="auto">
          <a:xfrm>
            <a:off x="8175756" y="1754747"/>
            <a:ext cx="4157828" cy="29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算准支出</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①算准股权投资支出</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②算准运营投资支出</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③算准风险承担支出</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④算准配套投入支出</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5958652" y="515424"/>
            <a:ext cx="443420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（四）财政承受能力论证</a:t>
            </a:r>
            <a:endParaRPr lang="zh-CN" altLang="en-US"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4" name="组合 7"/>
          <p:cNvGrpSpPr/>
          <p:nvPr/>
        </p:nvGrpSpPr>
        <p:grpSpPr>
          <a:xfrm>
            <a:off x="5334856" y="570216"/>
            <a:ext cx="263341" cy="395013"/>
            <a:chOff x="5284519" y="1508166"/>
            <a:chExt cx="213756" cy="427512"/>
          </a:xfrm>
        </p:grpSpPr>
        <p:cxnSp>
          <p:nvCxnSpPr>
            <p:cNvPr id="5" name="直接连接符 4"/>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7" name="矩形 3"/>
          <p:cNvSpPr>
            <a:spLocks noChangeArrowheads="1"/>
          </p:cNvSpPr>
          <p:nvPr/>
        </p:nvSpPr>
        <p:spPr bwMode="auto">
          <a:xfrm>
            <a:off x="3071124" y="1746127"/>
            <a:ext cx="8228650" cy="142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能力评估</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每一年度全部</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 </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项目需要从预算中安排的支出责任，占一般公共预算支出比例应当不超过</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10%</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3"/>
          <p:cNvSpPr>
            <a:spLocks noChangeArrowheads="1"/>
          </p:cNvSpPr>
          <p:nvPr/>
        </p:nvSpPr>
        <p:spPr bwMode="auto">
          <a:xfrm>
            <a:off x="3071124" y="4147992"/>
            <a:ext cx="8228650" cy="111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公开信息</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地方政府</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的实施机构应当通过官方网站及报刊媒体，每年定期披露当地 </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项目目录、项目信息及财政支出责任情况。</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left)">
                                      <p:cBhvr>
                                        <p:cTn id="10" dur="500"/>
                                        <p:tgtEl>
                                          <p:spTgt spid="7">
                                            <p:txEl>
                                              <p:pRg st="2" end="2"/>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wipe(left)">
                                      <p:cBhvr>
                                        <p:cTn id="13" dur="500"/>
                                        <p:tgtEl>
                                          <p:spTgt spid="8">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wipe(left)">
                                      <p:cBhvr>
                                        <p:cTn id="16"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2" uiExpand="1" build="p"/>
      <p:bldP spid="8" grpId="0" bldLvl="2"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88918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a:t>
            </a:r>
            <a:r>
              <a:rPr lang="en-US" sz="2800" b="1" dirty="0" smtClean="0"/>
              <a:t>PPP</a:t>
            </a:r>
            <a:r>
              <a:rPr lang="zh-CN" altLang="en-US" sz="2800" b="1" dirty="0" smtClean="0"/>
              <a:t>模式的背景</a:t>
            </a:r>
            <a:endParaRPr lang="en-US" altLang="zh-CN" sz="2800" b="1" dirty="0" smtClean="0"/>
          </a:p>
        </p:txBody>
      </p:sp>
      <p:grpSp>
        <p:nvGrpSpPr>
          <p:cNvPr id="43"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6" name="矩形 47"/>
          <p:cNvSpPr>
            <a:spLocks noChangeArrowheads="1"/>
          </p:cNvSpPr>
          <p:nvPr/>
        </p:nvSpPr>
        <p:spPr bwMode="auto">
          <a:xfrm>
            <a:off x="6951286" y="2066920"/>
            <a:ext cx="4777417" cy="363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342900" indent="-342900">
              <a:lnSpc>
                <a:spcPct val="130000"/>
              </a:lnSpc>
              <a:spcBef>
                <a:spcPct val="0"/>
              </a:spcBef>
              <a:buFont typeface="Arial" panose="020B0604020202020204" pitchFamily="34" charset="0"/>
              <a:buChar cha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PPP</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模式由来已久，最早出现于撒切尔夫人主政时期的英国。</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1979</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年，撒切尔夫人当选首相，新公共运动随之兴起。运动核心是改变政府提供公共产品的一元化格局。</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30000"/>
              </a:lnSpc>
              <a:spcBef>
                <a:spcPct val="0"/>
              </a:spcBef>
              <a:buFont typeface="Arial" panose="020B0604020202020204" pitchFamily="34" charset="0"/>
              <a:buChar char="•"/>
            </a:pP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30000"/>
              </a:lnSpc>
              <a:spcBef>
                <a:spcPct val="0"/>
              </a:spcBef>
              <a:buFont typeface="Arial" panose="020B0604020202020204" pitchFamily="34" charset="0"/>
              <a:buChar cha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她上任的第一把火，就是推行政府改革，主要是引进私人企业管理原则、方法，解决政府面临的财政危机</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3"/>
          <p:cNvSpPr>
            <a:spLocks noChangeArrowheads="1"/>
          </p:cNvSpPr>
          <p:nvPr/>
        </p:nvSpPr>
        <p:spPr bwMode="auto">
          <a:xfrm>
            <a:off x="6967810" y="1515263"/>
            <a:ext cx="2661612"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模式的国际背景</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矩形 67"/>
          <p:cNvSpPr/>
          <p:nvPr/>
        </p:nvSpPr>
        <p:spPr>
          <a:xfrm>
            <a:off x="7026933" y="1976214"/>
            <a:ext cx="599800" cy="40500"/>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69" name="矩形 68"/>
          <p:cNvSpPr/>
          <p:nvPr/>
        </p:nvSpPr>
        <p:spPr>
          <a:xfrm>
            <a:off x="7641783" y="1976214"/>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pic>
        <p:nvPicPr>
          <p:cNvPr id="16" name="Picture 2" descr="http://news.kedo.gov.cn/upload/resources/image/2014/08/04/24409_500x500.jpg"/>
          <p:cNvPicPr>
            <a:picLocks noChangeAspect="1" noChangeArrowheads="1"/>
          </p:cNvPicPr>
          <p:nvPr/>
        </p:nvPicPr>
        <p:blipFill>
          <a:blip r:embed="rId1"/>
          <a:srcRect l="16200" r="7183" b="30883"/>
          <a:stretch>
            <a:fillRect/>
          </a:stretch>
        </p:blipFill>
        <p:spPr bwMode="auto">
          <a:xfrm>
            <a:off x="2667000" y="1275357"/>
            <a:ext cx="3891916" cy="4548499"/>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wipe(left)">
                                      <p:cBhvr>
                                        <p:cTn id="14" dur="500"/>
                                        <p:tgtEl>
                                          <p:spTgt spid="67"/>
                                        </p:tgtEl>
                                      </p:cBhvr>
                                    </p:animEffect>
                                  </p:childTnLst>
                                </p:cTn>
                              </p:par>
                              <p:par>
                                <p:cTn id="15" presetID="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wipe(left)">
                                      <p:cBhvr>
                                        <p:cTn id="24" dur="750"/>
                                        <p:tgtEl>
                                          <p:spTgt spid="6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randombar(horizontal)">
                                      <p:cBhvr>
                                        <p:cTn id="27"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6627926" y="4204904"/>
            <a:ext cx="5032147" cy="1754326"/>
          </a:xfrm>
          <a:prstGeom prst="rect">
            <a:avLst/>
          </a:prstGeom>
          <a:noFill/>
        </p:spPr>
        <p:txBody>
          <a:bodyPr wrap="none" rtlCol="0">
            <a:spAutoFit/>
          </a:bodyPr>
          <a:lstStyle/>
          <a:p>
            <a:pPr algn="ctr"/>
            <a:r>
              <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PPP</a:t>
            </a:r>
            <a:endPar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合作伙伴的选择</a:t>
            </a:r>
            <a:endParaRPr lang="zh-CN" altLang="zh-CN" sz="5400" b="1" kern="100" dirty="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文本框 32"/>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第四部分</a:t>
            </a:r>
            <a:endParaRPr lang="zh-CN" altLang="en-US" sz="2800" dirty="0">
              <a:solidFill>
                <a:srgbClr val="152F47"/>
              </a:solidFill>
            </a:endParaRPr>
          </a:p>
        </p:txBody>
      </p:sp>
      <p:grpSp>
        <p:nvGrpSpPr>
          <p:cNvPr id="36" name="组合 35"/>
          <p:cNvGrpSpPr/>
          <p:nvPr/>
        </p:nvGrpSpPr>
        <p:grpSpPr>
          <a:xfrm>
            <a:off x="8125599" y="1434035"/>
            <a:ext cx="2036802" cy="2036802"/>
            <a:chOff x="8125599" y="1434035"/>
            <a:chExt cx="2036802" cy="2036802"/>
          </a:xfrm>
        </p:grpSpPr>
        <p:sp>
          <p:nvSpPr>
            <p:cNvPr id="39" name="椭圆 38"/>
            <p:cNvSpPr/>
            <p:nvPr/>
          </p:nvSpPr>
          <p:spPr>
            <a:xfrm>
              <a:off x="8125599" y="1434035"/>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5" name="等腰三角形 44"/>
          <p:cNvSpPr/>
          <p:nvPr/>
        </p:nvSpPr>
        <p:spPr>
          <a:xfrm>
            <a:off x="753421" y="2401282"/>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a:off x="3870575" y="482410"/>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3600000">
            <a:off x="1772153" y="2868342"/>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2606221" y="3013768"/>
            <a:ext cx="1651895" cy="142404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1872213" y="3695477"/>
            <a:ext cx="2041347" cy="1759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1516971" y="553870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379901" y="3978028"/>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1899528" y="15461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3600000">
            <a:off x="2437018" y="1350070"/>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3600000">
            <a:off x="3962535" y="1056452"/>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3600000">
            <a:off x="1376629" y="4509446"/>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0800000">
            <a:off x="4158356" y="3838021"/>
            <a:ext cx="1334118" cy="1150101"/>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a:off x="3644920" y="3915874"/>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flipV="1">
            <a:off x="3644920" y="4649051"/>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3600000">
            <a:off x="1804187" y="3786517"/>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3600000">
            <a:off x="2324267" y="5366771"/>
            <a:ext cx="1213111" cy="1045785"/>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a:off x="4847549" y="4712946"/>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a:off x="2397976" y="1483210"/>
            <a:ext cx="1651895" cy="142404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2641207" y="2114365"/>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en-US" altLang="zh-CN" sz="2000" b="0" dirty="0" smtClean="0">
                <a:solidFill>
                  <a:schemeClr val="bg1">
                    <a:lumMod val="95000"/>
                  </a:schemeClr>
                </a:solidFill>
              </a:rPr>
              <a:t>PPP</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采购区别</a:t>
            </a:r>
            <a:endParaRPr lang="zh-CN" altLang="en-US" sz="2000" b="0" dirty="0">
              <a:solidFill>
                <a:schemeClr val="bg1">
                  <a:lumMod val="95000"/>
                </a:schemeClr>
              </a:solidFill>
            </a:endParaRPr>
          </a:p>
        </p:txBody>
      </p:sp>
      <p:sp>
        <p:nvSpPr>
          <p:cNvPr id="74" name="文本框 73"/>
          <p:cNvSpPr txBox="1"/>
          <p:nvPr/>
        </p:nvSpPr>
        <p:spPr>
          <a:xfrm>
            <a:off x="2821020" y="3099451"/>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收益分配</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机制</a:t>
            </a:r>
            <a:endParaRPr lang="zh-CN" altLang="en-US" sz="2000" b="0" dirty="0">
              <a:solidFill>
                <a:schemeClr val="bg1">
                  <a:lumMod val="95000"/>
                </a:schemeClr>
              </a:solidFill>
            </a:endParaRPr>
          </a:p>
        </p:txBody>
      </p:sp>
      <p:sp>
        <p:nvSpPr>
          <p:cNvPr id="75" name="文本框 74"/>
          <p:cNvSpPr txBox="1"/>
          <p:nvPr/>
        </p:nvSpPr>
        <p:spPr>
          <a:xfrm>
            <a:off x="2315808" y="4467508"/>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合适</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融资方式</a:t>
            </a:r>
            <a:endParaRPr lang="zh-CN" altLang="en-US" sz="2000" b="0" dirty="0">
              <a:solidFill>
                <a:schemeClr val="bg1">
                  <a:lumMod val="95000"/>
                </a:schemeClr>
              </a:solidFill>
            </a:endParaRPr>
          </a:p>
        </p:txBody>
      </p:sp>
      <p:sp>
        <p:nvSpPr>
          <p:cNvPr id="76" name="等腰三角形 75"/>
          <p:cNvSpPr/>
          <p:nvPr/>
        </p:nvSpPr>
        <p:spPr>
          <a:xfrm rot="18000000" flipV="1">
            <a:off x="4540566" y="5583421"/>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a:off x="2276672" y="46852"/>
            <a:ext cx="1552545" cy="1338400"/>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flipV="1">
            <a:off x="3412742" y="482174"/>
            <a:ext cx="710484" cy="612486"/>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600" decel="100000"/>
                                        <p:tgtEl>
                                          <p:spTgt spid="36"/>
                                        </p:tgtEl>
                                      </p:cBhvr>
                                    </p:animEffect>
                                    <p:anim calcmode="lin" valueType="num">
                                      <p:cBhvr>
                                        <p:cTn id="8" dur="600" decel="100000" fill="hold"/>
                                        <p:tgtEl>
                                          <p:spTgt spid="36"/>
                                        </p:tgtEl>
                                        <p:attrNameLst>
                                          <p:attrName>style.rotation</p:attrName>
                                        </p:attrNameLst>
                                      </p:cBhvr>
                                      <p:tavLst>
                                        <p:tav tm="0">
                                          <p:val>
                                            <p:fltVal val="-90"/>
                                          </p:val>
                                        </p:tav>
                                        <p:tav tm="100000">
                                          <p:val>
                                            <p:fltVal val="0"/>
                                          </p:val>
                                        </p:tav>
                                      </p:tavLst>
                                    </p:anim>
                                    <p:anim calcmode="lin" valueType="num">
                                      <p:cBhvr>
                                        <p:cTn id="9" dur="600" decel="100000" fill="hold"/>
                                        <p:tgtEl>
                                          <p:spTgt spid="36"/>
                                        </p:tgtEl>
                                        <p:attrNameLst>
                                          <p:attrName>ppt_x</p:attrName>
                                        </p:attrNameLst>
                                      </p:cBhvr>
                                      <p:tavLst>
                                        <p:tav tm="0">
                                          <p:val>
                                            <p:strVal val="#ppt_x+0.4"/>
                                          </p:val>
                                        </p:tav>
                                        <p:tav tm="100000">
                                          <p:val>
                                            <p:strVal val="#ppt_x-0.05"/>
                                          </p:val>
                                        </p:tav>
                                      </p:tavLst>
                                    </p:anim>
                                    <p:anim calcmode="lin" valueType="num">
                                      <p:cBhvr>
                                        <p:cTn id="10" dur="600" decel="100000" fill="hold"/>
                                        <p:tgtEl>
                                          <p:spTgt spid="36"/>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6"/>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900" decel="100000" fill="hold"/>
                                        <p:tgtEl>
                                          <p:spTgt spid="3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p:cTn id="26" dur="500" fill="hold"/>
                                        <p:tgtEl>
                                          <p:spTgt spid="73"/>
                                        </p:tgtEl>
                                        <p:attrNameLst>
                                          <p:attrName>ppt_w</p:attrName>
                                        </p:attrNameLst>
                                      </p:cBhvr>
                                      <p:tavLst>
                                        <p:tav tm="0">
                                          <p:val>
                                            <p:fltVal val="0"/>
                                          </p:val>
                                        </p:tav>
                                        <p:tav tm="100000">
                                          <p:val>
                                            <p:strVal val="#ppt_w"/>
                                          </p:val>
                                        </p:tav>
                                      </p:tavLst>
                                    </p:anim>
                                    <p:anim calcmode="lin" valueType="num">
                                      <p:cBhvr>
                                        <p:cTn id="27" dur="500" fill="hold"/>
                                        <p:tgtEl>
                                          <p:spTgt spid="73"/>
                                        </p:tgtEl>
                                        <p:attrNameLst>
                                          <p:attrName>ppt_h</p:attrName>
                                        </p:attrNameLst>
                                      </p:cBhvr>
                                      <p:tavLst>
                                        <p:tav tm="0">
                                          <p:val>
                                            <p:fltVal val="0"/>
                                          </p:val>
                                        </p:tav>
                                        <p:tav tm="100000">
                                          <p:val>
                                            <p:strVal val="#ppt_h"/>
                                          </p:val>
                                        </p:tav>
                                      </p:tavLst>
                                    </p:anim>
                                    <p:anim calcmode="lin" valueType="num">
                                      <p:cBhvr>
                                        <p:cTn id="28" dur="500" fill="hold"/>
                                        <p:tgtEl>
                                          <p:spTgt spid="73"/>
                                        </p:tgtEl>
                                        <p:attrNameLst>
                                          <p:attrName>style.rotation</p:attrName>
                                        </p:attrNameLst>
                                      </p:cBhvr>
                                      <p:tavLst>
                                        <p:tav tm="0">
                                          <p:val>
                                            <p:fltVal val="360"/>
                                          </p:val>
                                        </p:tav>
                                        <p:tav tm="100000">
                                          <p:val>
                                            <p:fltVal val="0"/>
                                          </p:val>
                                        </p:tav>
                                      </p:tavLst>
                                    </p:anim>
                                    <p:animEffect transition="in" filter="fade">
                                      <p:cBhvr>
                                        <p:cTn id="29" dur="500"/>
                                        <p:tgtEl>
                                          <p:spTgt spid="7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 calcmode="lin" valueType="num">
                                      <p:cBhvr>
                                        <p:cTn id="34" dur="500" fill="hold"/>
                                        <p:tgtEl>
                                          <p:spTgt spid="72"/>
                                        </p:tgtEl>
                                        <p:attrNameLst>
                                          <p:attrName>style.rotation</p:attrName>
                                        </p:attrNameLst>
                                      </p:cBhvr>
                                      <p:tavLst>
                                        <p:tav tm="0">
                                          <p:val>
                                            <p:fltVal val="360"/>
                                          </p:val>
                                        </p:tav>
                                        <p:tav tm="100000">
                                          <p:val>
                                            <p:fltVal val="0"/>
                                          </p:val>
                                        </p:tav>
                                      </p:tavLst>
                                    </p:anim>
                                    <p:animEffect transition="in" filter="fade">
                                      <p:cBhvr>
                                        <p:cTn id="35" dur="500"/>
                                        <p:tgtEl>
                                          <p:spTgt spid="72"/>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p:cTn id="38" dur="500" fill="hold"/>
                                        <p:tgtEl>
                                          <p:spTgt spid="74"/>
                                        </p:tgtEl>
                                        <p:attrNameLst>
                                          <p:attrName>ppt_w</p:attrName>
                                        </p:attrNameLst>
                                      </p:cBhvr>
                                      <p:tavLst>
                                        <p:tav tm="0">
                                          <p:val>
                                            <p:fltVal val="0"/>
                                          </p:val>
                                        </p:tav>
                                        <p:tav tm="100000">
                                          <p:val>
                                            <p:strVal val="#ppt_w"/>
                                          </p:val>
                                        </p:tav>
                                      </p:tavLst>
                                    </p:anim>
                                    <p:anim calcmode="lin" valueType="num">
                                      <p:cBhvr>
                                        <p:cTn id="39" dur="500" fill="hold"/>
                                        <p:tgtEl>
                                          <p:spTgt spid="74"/>
                                        </p:tgtEl>
                                        <p:attrNameLst>
                                          <p:attrName>ppt_h</p:attrName>
                                        </p:attrNameLst>
                                      </p:cBhvr>
                                      <p:tavLst>
                                        <p:tav tm="0">
                                          <p:val>
                                            <p:fltVal val="0"/>
                                          </p:val>
                                        </p:tav>
                                        <p:tav tm="100000">
                                          <p:val>
                                            <p:strVal val="#ppt_h"/>
                                          </p:val>
                                        </p:tav>
                                      </p:tavLst>
                                    </p:anim>
                                    <p:anim calcmode="lin" valueType="num">
                                      <p:cBhvr>
                                        <p:cTn id="40" dur="500" fill="hold"/>
                                        <p:tgtEl>
                                          <p:spTgt spid="74"/>
                                        </p:tgtEl>
                                        <p:attrNameLst>
                                          <p:attrName>style.rotation</p:attrName>
                                        </p:attrNameLst>
                                      </p:cBhvr>
                                      <p:tavLst>
                                        <p:tav tm="0">
                                          <p:val>
                                            <p:fltVal val="360"/>
                                          </p:val>
                                        </p:tav>
                                        <p:tav tm="100000">
                                          <p:val>
                                            <p:fltVal val="0"/>
                                          </p:val>
                                        </p:tav>
                                      </p:tavLst>
                                    </p:anim>
                                    <p:animEffect transition="in" filter="fade">
                                      <p:cBhvr>
                                        <p:cTn id="41" dur="500"/>
                                        <p:tgtEl>
                                          <p:spTgt spid="74"/>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anim calcmode="lin" valueType="num">
                                      <p:cBhvr>
                                        <p:cTn id="46" dur="500" fill="hold"/>
                                        <p:tgtEl>
                                          <p:spTgt spid="57"/>
                                        </p:tgtEl>
                                        <p:attrNameLst>
                                          <p:attrName>style.rotation</p:attrName>
                                        </p:attrNameLst>
                                      </p:cBhvr>
                                      <p:tavLst>
                                        <p:tav tm="0">
                                          <p:val>
                                            <p:fltVal val="360"/>
                                          </p:val>
                                        </p:tav>
                                        <p:tav tm="100000">
                                          <p:val>
                                            <p:fltVal val="0"/>
                                          </p:val>
                                        </p:tav>
                                      </p:tavLst>
                                    </p:anim>
                                    <p:animEffect transition="in" filter="fade">
                                      <p:cBhvr>
                                        <p:cTn id="47" dur="500"/>
                                        <p:tgtEl>
                                          <p:spTgt spid="57"/>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 calcmode="lin" valueType="num">
                                      <p:cBhvr>
                                        <p:cTn id="52" dur="500" fill="hold"/>
                                        <p:tgtEl>
                                          <p:spTgt spid="75"/>
                                        </p:tgtEl>
                                        <p:attrNameLst>
                                          <p:attrName>style.rotation</p:attrName>
                                        </p:attrNameLst>
                                      </p:cBhvr>
                                      <p:tavLst>
                                        <p:tav tm="0">
                                          <p:val>
                                            <p:fltVal val="360"/>
                                          </p:val>
                                        </p:tav>
                                        <p:tav tm="100000">
                                          <p:val>
                                            <p:fltVal val="0"/>
                                          </p:val>
                                        </p:tav>
                                      </p:tavLst>
                                    </p:anim>
                                    <p:animEffect transition="in" filter="fade">
                                      <p:cBhvr>
                                        <p:cTn id="53" dur="500"/>
                                        <p:tgtEl>
                                          <p:spTgt spid="75"/>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p:cTn id="56" dur="500" fill="hold"/>
                                        <p:tgtEl>
                                          <p:spTgt spid="58"/>
                                        </p:tgtEl>
                                        <p:attrNameLst>
                                          <p:attrName>ppt_w</p:attrName>
                                        </p:attrNameLst>
                                      </p:cBhvr>
                                      <p:tavLst>
                                        <p:tav tm="0">
                                          <p:val>
                                            <p:fltVal val="0"/>
                                          </p:val>
                                        </p:tav>
                                        <p:tav tm="100000">
                                          <p:val>
                                            <p:strVal val="#ppt_w"/>
                                          </p:val>
                                        </p:tav>
                                      </p:tavLst>
                                    </p:anim>
                                    <p:anim calcmode="lin" valueType="num">
                                      <p:cBhvr>
                                        <p:cTn id="57" dur="500" fill="hold"/>
                                        <p:tgtEl>
                                          <p:spTgt spid="58"/>
                                        </p:tgtEl>
                                        <p:attrNameLst>
                                          <p:attrName>ppt_h</p:attrName>
                                        </p:attrNameLst>
                                      </p:cBhvr>
                                      <p:tavLst>
                                        <p:tav tm="0">
                                          <p:val>
                                            <p:fltVal val="0"/>
                                          </p:val>
                                        </p:tav>
                                        <p:tav tm="100000">
                                          <p:val>
                                            <p:strVal val="#ppt_h"/>
                                          </p:val>
                                        </p:tav>
                                      </p:tavLst>
                                    </p:anim>
                                    <p:anim calcmode="lin" valueType="num">
                                      <p:cBhvr>
                                        <p:cTn id="58" dur="500" fill="hold"/>
                                        <p:tgtEl>
                                          <p:spTgt spid="58"/>
                                        </p:tgtEl>
                                        <p:attrNameLst>
                                          <p:attrName>style.rotation</p:attrName>
                                        </p:attrNameLst>
                                      </p:cBhvr>
                                      <p:tavLst>
                                        <p:tav tm="0">
                                          <p:val>
                                            <p:fltVal val="360"/>
                                          </p:val>
                                        </p:tav>
                                        <p:tav tm="100000">
                                          <p:val>
                                            <p:fltVal val="0"/>
                                          </p:val>
                                        </p:tav>
                                      </p:tavLst>
                                    </p:anim>
                                    <p:animEffect transition="in" filter="fade">
                                      <p:cBhvr>
                                        <p:cTn id="59" dur="500"/>
                                        <p:tgtEl>
                                          <p:spTgt spid="58"/>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 calcmode="lin" valueType="num">
                                      <p:cBhvr>
                                        <p:cTn id="64" dur="500" fill="hold"/>
                                        <p:tgtEl>
                                          <p:spTgt spid="46"/>
                                        </p:tgtEl>
                                        <p:attrNameLst>
                                          <p:attrName>style.rotation</p:attrName>
                                        </p:attrNameLst>
                                      </p:cBhvr>
                                      <p:tavLst>
                                        <p:tav tm="0">
                                          <p:val>
                                            <p:fltVal val="360"/>
                                          </p:val>
                                        </p:tav>
                                        <p:tav tm="100000">
                                          <p:val>
                                            <p:fltVal val="0"/>
                                          </p:val>
                                        </p:tav>
                                      </p:tavLst>
                                    </p:anim>
                                    <p:animEffect transition="in" filter="fade">
                                      <p:cBhvr>
                                        <p:cTn id="65" dur="500"/>
                                        <p:tgtEl>
                                          <p:spTgt spid="46"/>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 calcmode="lin" valueType="num">
                                      <p:cBhvr>
                                        <p:cTn id="68" dur="500" fill="hold"/>
                                        <p:tgtEl>
                                          <p:spTgt spid="61"/>
                                        </p:tgtEl>
                                        <p:attrNameLst>
                                          <p:attrName>ppt_w</p:attrName>
                                        </p:attrNameLst>
                                      </p:cBhvr>
                                      <p:tavLst>
                                        <p:tav tm="0">
                                          <p:val>
                                            <p:fltVal val="0"/>
                                          </p:val>
                                        </p:tav>
                                        <p:tav tm="100000">
                                          <p:val>
                                            <p:strVal val="#ppt_w"/>
                                          </p:val>
                                        </p:tav>
                                      </p:tavLst>
                                    </p:anim>
                                    <p:anim calcmode="lin" valueType="num">
                                      <p:cBhvr>
                                        <p:cTn id="69" dur="500" fill="hold"/>
                                        <p:tgtEl>
                                          <p:spTgt spid="61"/>
                                        </p:tgtEl>
                                        <p:attrNameLst>
                                          <p:attrName>ppt_h</p:attrName>
                                        </p:attrNameLst>
                                      </p:cBhvr>
                                      <p:tavLst>
                                        <p:tav tm="0">
                                          <p:val>
                                            <p:fltVal val="0"/>
                                          </p:val>
                                        </p:tav>
                                        <p:tav tm="100000">
                                          <p:val>
                                            <p:strVal val="#ppt_h"/>
                                          </p:val>
                                        </p:tav>
                                      </p:tavLst>
                                    </p:anim>
                                    <p:anim calcmode="lin" valueType="num">
                                      <p:cBhvr>
                                        <p:cTn id="70" dur="500" fill="hold"/>
                                        <p:tgtEl>
                                          <p:spTgt spid="61"/>
                                        </p:tgtEl>
                                        <p:attrNameLst>
                                          <p:attrName>style.rotation</p:attrName>
                                        </p:attrNameLst>
                                      </p:cBhvr>
                                      <p:tavLst>
                                        <p:tav tm="0">
                                          <p:val>
                                            <p:fltVal val="360"/>
                                          </p:val>
                                        </p:tav>
                                        <p:tav tm="100000">
                                          <p:val>
                                            <p:fltVal val="0"/>
                                          </p:val>
                                        </p:tav>
                                      </p:tavLst>
                                    </p:anim>
                                    <p:animEffect transition="in" filter="fade">
                                      <p:cBhvr>
                                        <p:cTn id="71" dur="500"/>
                                        <p:tgtEl>
                                          <p:spTgt spid="61"/>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p:cTn id="74" dur="500" fill="hold"/>
                                        <p:tgtEl>
                                          <p:spTgt spid="64"/>
                                        </p:tgtEl>
                                        <p:attrNameLst>
                                          <p:attrName>ppt_w</p:attrName>
                                        </p:attrNameLst>
                                      </p:cBhvr>
                                      <p:tavLst>
                                        <p:tav tm="0">
                                          <p:val>
                                            <p:fltVal val="0"/>
                                          </p:val>
                                        </p:tav>
                                        <p:tav tm="100000">
                                          <p:val>
                                            <p:strVal val="#ppt_w"/>
                                          </p:val>
                                        </p:tav>
                                      </p:tavLst>
                                    </p:anim>
                                    <p:anim calcmode="lin" valueType="num">
                                      <p:cBhvr>
                                        <p:cTn id="75" dur="500" fill="hold"/>
                                        <p:tgtEl>
                                          <p:spTgt spid="64"/>
                                        </p:tgtEl>
                                        <p:attrNameLst>
                                          <p:attrName>ppt_h</p:attrName>
                                        </p:attrNameLst>
                                      </p:cBhvr>
                                      <p:tavLst>
                                        <p:tav tm="0">
                                          <p:val>
                                            <p:fltVal val="0"/>
                                          </p:val>
                                        </p:tav>
                                        <p:tav tm="100000">
                                          <p:val>
                                            <p:strVal val="#ppt_h"/>
                                          </p:val>
                                        </p:tav>
                                      </p:tavLst>
                                    </p:anim>
                                    <p:anim calcmode="lin" valueType="num">
                                      <p:cBhvr>
                                        <p:cTn id="76" dur="500" fill="hold"/>
                                        <p:tgtEl>
                                          <p:spTgt spid="64"/>
                                        </p:tgtEl>
                                        <p:attrNameLst>
                                          <p:attrName>style.rotation</p:attrName>
                                        </p:attrNameLst>
                                      </p:cBhvr>
                                      <p:tavLst>
                                        <p:tav tm="0">
                                          <p:val>
                                            <p:fltVal val="360"/>
                                          </p:val>
                                        </p:tav>
                                        <p:tav tm="100000">
                                          <p:val>
                                            <p:fltVal val="0"/>
                                          </p:val>
                                        </p:tav>
                                      </p:tavLst>
                                    </p:anim>
                                    <p:animEffect transition="in" filter="fade">
                                      <p:cBhvr>
                                        <p:cTn id="77" dur="500"/>
                                        <p:tgtEl>
                                          <p:spTgt spid="64"/>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 calcmode="lin" valueType="num">
                                      <p:cBhvr>
                                        <p:cTn id="82" dur="500" fill="hold"/>
                                        <p:tgtEl>
                                          <p:spTgt spid="62"/>
                                        </p:tgtEl>
                                        <p:attrNameLst>
                                          <p:attrName>style.rotation</p:attrName>
                                        </p:attrNameLst>
                                      </p:cBhvr>
                                      <p:tavLst>
                                        <p:tav tm="0">
                                          <p:val>
                                            <p:fltVal val="360"/>
                                          </p:val>
                                        </p:tav>
                                        <p:tav tm="100000">
                                          <p:val>
                                            <p:fltVal val="0"/>
                                          </p:val>
                                        </p:tav>
                                      </p:tavLst>
                                    </p:anim>
                                    <p:animEffect transition="in" filter="fade">
                                      <p:cBhvr>
                                        <p:cTn id="83" dur="500"/>
                                        <p:tgtEl>
                                          <p:spTgt spid="62"/>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p:cTn id="86" dur="500" fill="hold"/>
                                        <p:tgtEl>
                                          <p:spTgt spid="63"/>
                                        </p:tgtEl>
                                        <p:attrNameLst>
                                          <p:attrName>ppt_w</p:attrName>
                                        </p:attrNameLst>
                                      </p:cBhvr>
                                      <p:tavLst>
                                        <p:tav tm="0">
                                          <p:val>
                                            <p:fltVal val="0"/>
                                          </p:val>
                                        </p:tav>
                                        <p:tav tm="100000">
                                          <p:val>
                                            <p:strVal val="#ppt_w"/>
                                          </p:val>
                                        </p:tav>
                                      </p:tavLst>
                                    </p:anim>
                                    <p:anim calcmode="lin" valueType="num">
                                      <p:cBhvr>
                                        <p:cTn id="87" dur="500" fill="hold"/>
                                        <p:tgtEl>
                                          <p:spTgt spid="63"/>
                                        </p:tgtEl>
                                        <p:attrNameLst>
                                          <p:attrName>ppt_h</p:attrName>
                                        </p:attrNameLst>
                                      </p:cBhvr>
                                      <p:tavLst>
                                        <p:tav tm="0">
                                          <p:val>
                                            <p:fltVal val="0"/>
                                          </p:val>
                                        </p:tav>
                                        <p:tav tm="100000">
                                          <p:val>
                                            <p:strVal val="#ppt_h"/>
                                          </p:val>
                                        </p:tav>
                                      </p:tavLst>
                                    </p:anim>
                                    <p:anim calcmode="lin" valueType="num">
                                      <p:cBhvr>
                                        <p:cTn id="88" dur="500" fill="hold"/>
                                        <p:tgtEl>
                                          <p:spTgt spid="63"/>
                                        </p:tgtEl>
                                        <p:attrNameLst>
                                          <p:attrName>style.rotation</p:attrName>
                                        </p:attrNameLst>
                                      </p:cBhvr>
                                      <p:tavLst>
                                        <p:tav tm="0">
                                          <p:val>
                                            <p:fltVal val="360"/>
                                          </p:val>
                                        </p:tav>
                                        <p:tav tm="100000">
                                          <p:val>
                                            <p:fltVal val="0"/>
                                          </p:val>
                                        </p:tav>
                                      </p:tavLst>
                                    </p:anim>
                                    <p:animEffect transition="in" filter="fade">
                                      <p:cBhvr>
                                        <p:cTn id="89" dur="500"/>
                                        <p:tgtEl>
                                          <p:spTgt spid="63"/>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 calcmode="lin" valueType="num">
                                      <p:cBhvr>
                                        <p:cTn id="94" dur="500" fill="hold"/>
                                        <p:tgtEl>
                                          <p:spTgt spid="47"/>
                                        </p:tgtEl>
                                        <p:attrNameLst>
                                          <p:attrName>style.rotation</p:attrName>
                                        </p:attrNameLst>
                                      </p:cBhvr>
                                      <p:tavLst>
                                        <p:tav tm="0">
                                          <p:val>
                                            <p:fltVal val="360"/>
                                          </p:val>
                                        </p:tav>
                                        <p:tav tm="100000">
                                          <p:val>
                                            <p:fltVal val="0"/>
                                          </p:val>
                                        </p:tav>
                                      </p:tavLst>
                                    </p:anim>
                                    <p:animEffect transition="in" filter="fade">
                                      <p:cBhvr>
                                        <p:cTn id="95" dur="500"/>
                                        <p:tgtEl>
                                          <p:spTgt spid="47"/>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p:cTn id="98" dur="500" fill="hold"/>
                                        <p:tgtEl>
                                          <p:spTgt spid="60"/>
                                        </p:tgtEl>
                                        <p:attrNameLst>
                                          <p:attrName>ppt_w</p:attrName>
                                        </p:attrNameLst>
                                      </p:cBhvr>
                                      <p:tavLst>
                                        <p:tav tm="0">
                                          <p:val>
                                            <p:fltVal val="0"/>
                                          </p:val>
                                        </p:tav>
                                        <p:tav tm="100000">
                                          <p:val>
                                            <p:strVal val="#ppt_w"/>
                                          </p:val>
                                        </p:tav>
                                      </p:tavLst>
                                    </p:anim>
                                    <p:anim calcmode="lin" valueType="num">
                                      <p:cBhvr>
                                        <p:cTn id="99" dur="500" fill="hold"/>
                                        <p:tgtEl>
                                          <p:spTgt spid="60"/>
                                        </p:tgtEl>
                                        <p:attrNameLst>
                                          <p:attrName>ppt_h</p:attrName>
                                        </p:attrNameLst>
                                      </p:cBhvr>
                                      <p:tavLst>
                                        <p:tav tm="0">
                                          <p:val>
                                            <p:fltVal val="0"/>
                                          </p:val>
                                        </p:tav>
                                        <p:tav tm="100000">
                                          <p:val>
                                            <p:strVal val="#ppt_h"/>
                                          </p:val>
                                        </p:tav>
                                      </p:tavLst>
                                    </p:anim>
                                    <p:anim calcmode="lin" valueType="num">
                                      <p:cBhvr>
                                        <p:cTn id="100" dur="500" fill="hold"/>
                                        <p:tgtEl>
                                          <p:spTgt spid="60"/>
                                        </p:tgtEl>
                                        <p:attrNameLst>
                                          <p:attrName>style.rotation</p:attrName>
                                        </p:attrNameLst>
                                      </p:cBhvr>
                                      <p:tavLst>
                                        <p:tav tm="0">
                                          <p:val>
                                            <p:fltVal val="360"/>
                                          </p:val>
                                        </p:tav>
                                        <p:tav tm="100000">
                                          <p:val>
                                            <p:fltVal val="0"/>
                                          </p:val>
                                        </p:tav>
                                      </p:tavLst>
                                    </p:anim>
                                    <p:animEffect transition="in" filter="fade">
                                      <p:cBhvr>
                                        <p:cTn id="101" dur="500"/>
                                        <p:tgtEl>
                                          <p:spTgt spid="60"/>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69"/>
                                        </p:tgtEl>
                                        <p:attrNameLst>
                                          <p:attrName>style.visibility</p:attrName>
                                        </p:attrNameLst>
                                      </p:cBhvr>
                                      <p:to>
                                        <p:strVal val="visible"/>
                                      </p:to>
                                    </p:set>
                                    <p:anim calcmode="lin" valueType="num">
                                      <p:cBhvr>
                                        <p:cTn id="104" dur="500" fill="hold"/>
                                        <p:tgtEl>
                                          <p:spTgt spid="69"/>
                                        </p:tgtEl>
                                        <p:attrNameLst>
                                          <p:attrName>ppt_w</p:attrName>
                                        </p:attrNameLst>
                                      </p:cBhvr>
                                      <p:tavLst>
                                        <p:tav tm="0">
                                          <p:val>
                                            <p:fltVal val="0"/>
                                          </p:val>
                                        </p:tav>
                                        <p:tav tm="100000">
                                          <p:val>
                                            <p:strVal val="#ppt_w"/>
                                          </p:val>
                                        </p:tav>
                                      </p:tavLst>
                                    </p:anim>
                                    <p:anim calcmode="lin" valueType="num">
                                      <p:cBhvr>
                                        <p:cTn id="105" dur="500" fill="hold"/>
                                        <p:tgtEl>
                                          <p:spTgt spid="69"/>
                                        </p:tgtEl>
                                        <p:attrNameLst>
                                          <p:attrName>ppt_h</p:attrName>
                                        </p:attrNameLst>
                                      </p:cBhvr>
                                      <p:tavLst>
                                        <p:tav tm="0">
                                          <p:val>
                                            <p:fltVal val="0"/>
                                          </p:val>
                                        </p:tav>
                                        <p:tav tm="100000">
                                          <p:val>
                                            <p:strVal val="#ppt_h"/>
                                          </p:val>
                                        </p:tav>
                                      </p:tavLst>
                                    </p:anim>
                                    <p:anim calcmode="lin" valueType="num">
                                      <p:cBhvr>
                                        <p:cTn id="106" dur="500" fill="hold"/>
                                        <p:tgtEl>
                                          <p:spTgt spid="69"/>
                                        </p:tgtEl>
                                        <p:attrNameLst>
                                          <p:attrName>style.rotation</p:attrName>
                                        </p:attrNameLst>
                                      </p:cBhvr>
                                      <p:tavLst>
                                        <p:tav tm="0">
                                          <p:val>
                                            <p:fltVal val="360"/>
                                          </p:val>
                                        </p:tav>
                                        <p:tav tm="100000">
                                          <p:val>
                                            <p:fltVal val="0"/>
                                          </p:val>
                                        </p:tav>
                                      </p:tavLst>
                                    </p:anim>
                                    <p:animEffect transition="in" filter="fade">
                                      <p:cBhvr>
                                        <p:cTn id="107" dur="500"/>
                                        <p:tgtEl>
                                          <p:spTgt spid="69"/>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500" fill="hold"/>
                                        <p:tgtEl>
                                          <p:spTgt spid="45"/>
                                        </p:tgtEl>
                                        <p:attrNameLst>
                                          <p:attrName>ppt_w</p:attrName>
                                        </p:attrNameLst>
                                      </p:cBhvr>
                                      <p:tavLst>
                                        <p:tav tm="0">
                                          <p:val>
                                            <p:fltVal val="0"/>
                                          </p:val>
                                        </p:tav>
                                        <p:tav tm="100000">
                                          <p:val>
                                            <p:strVal val="#ppt_w"/>
                                          </p:val>
                                        </p:tav>
                                      </p:tavLst>
                                    </p:anim>
                                    <p:anim calcmode="lin" valueType="num">
                                      <p:cBhvr>
                                        <p:cTn id="111" dur="500" fill="hold"/>
                                        <p:tgtEl>
                                          <p:spTgt spid="45"/>
                                        </p:tgtEl>
                                        <p:attrNameLst>
                                          <p:attrName>ppt_h</p:attrName>
                                        </p:attrNameLst>
                                      </p:cBhvr>
                                      <p:tavLst>
                                        <p:tav tm="0">
                                          <p:val>
                                            <p:fltVal val="0"/>
                                          </p:val>
                                        </p:tav>
                                        <p:tav tm="100000">
                                          <p:val>
                                            <p:strVal val="#ppt_h"/>
                                          </p:val>
                                        </p:tav>
                                      </p:tavLst>
                                    </p:anim>
                                    <p:anim calcmode="lin" valueType="num">
                                      <p:cBhvr>
                                        <p:cTn id="112" dur="500" fill="hold"/>
                                        <p:tgtEl>
                                          <p:spTgt spid="45"/>
                                        </p:tgtEl>
                                        <p:attrNameLst>
                                          <p:attrName>style.rotation</p:attrName>
                                        </p:attrNameLst>
                                      </p:cBhvr>
                                      <p:tavLst>
                                        <p:tav tm="0">
                                          <p:val>
                                            <p:fltVal val="360"/>
                                          </p:val>
                                        </p:tav>
                                        <p:tav tm="100000">
                                          <p:val>
                                            <p:fltVal val="0"/>
                                          </p:val>
                                        </p:tav>
                                      </p:tavLst>
                                    </p:anim>
                                    <p:animEffect transition="in" filter="fade">
                                      <p:cBhvr>
                                        <p:cTn id="113" dur="500"/>
                                        <p:tgtEl>
                                          <p:spTgt spid="45"/>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67"/>
                                        </p:tgtEl>
                                        <p:attrNameLst>
                                          <p:attrName>style.visibility</p:attrName>
                                        </p:attrNameLst>
                                      </p:cBhvr>
                                      <p:to>
                                        <p:strVal val="visible"/>
                                      </p:to>
                                    </p:set>
                                    <p:anim calcmode="lin" valueType="num">
                                      <p:cBhvr>
                                        <p:cTn id="116" dur="500" fill="hold"/>
                                        <p:tgtEl>
                                          <p:spTgt spid="67"/>
                                        </p:tgtEl>
                                        <p:attrNameLst>
                                          <p:attrName>ppt_w</p:attrName>
                                        </p:attrNameLst>
                                      </p:cBhvr>
                                      <p:tavLst>
                                        <p:tav tm="0">
                                          <p:val>
                                            <p:fltVal val="0"/>
                                          </p:val>
                                        </p:tav>
                                        <p:tav tm="100000">
                                          <p:val>
                                            <p:strVal val="#ppt_w"/>
                                          </p:val>
                                        </p:tav>
                                      </p:tavLst>
                                    </p:anim>
                                    <p:anim calcmode="lin" valueType="num">
                                      <p:cBhvr>
                                        <p:cTn id="117" dur="500" fill="hold"/>
                                        <p:tgtEl>
                                          <p:spTgt spid="67"/>
                                        </p:tgtEl>
                                        <p:attrNameLst>
                                          <p:attrName>ppt_h</p:attrName>
                                        </p:attrNameLst>
                                      </p:cBhvr>
                                      <p:tavLst>
                                        <p:tav tm="0">
                                          <p:val>
                                            <p:fltVal val="0"/>
                                          </p:val>
                                        </p:tav>
                                        <p:tav tm="100000">
                                          <p:val>
                                            <p:strVal val="#ppt_h"/>
                                          </p:val>
                                        </p:tav>
                                      </p:tavLst>
                                    </p:anim>
                                    <p:anim calcmode="lin" valueType="num">
                                      <p:cBhvr>
                                        <p:cTn id="118" dur="500" fill="hold"/>
                                        <p:tgtEl>
                                          <p:spTgt spid="67"/>
                                        </p:tgtEl>
                                        <p:attrNameLst>
                                          <p:attrName>style.rotation</p:attrName>
                                        </p:attrNameLst>
                                      </p:cBhvr>
                                      <p:tavLst>
                                        <p:tav tm="0">
                                          <p:val>
                                            <p:fltVal val="360"/>
                                          </p:val>
                                        </p:tav>
                                        <p:tav tm="100000">
                                          <p:val>
                                            <p:fltVal val="0"/>
                                          </p:val>
                                        </p:tav>
                                      </p:tavLst>
                                    </p:anim>
                                    <p:animEffect transition="in" filter="fade">
                                      <p:cBhvr>
                                        <p:cTn id="119" dur="500"/>
                                        <p:tgtEl>
                                          <p:spTgt spid="67"/>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p:cTn id="122" dur="500" fill="hold"/>
                                        <p:tgtEl>
                                          <p:spTgt spid="66"/>
                                        </p:tgtEl>
                                        <p:attrNameLst>
                                          <p:attrName>ppt_w</p:attrName>
                                        </p:attrNameLst>
                                      </p:cBhvr>
                                      <p:tavLst>
                                        <p:tav tm="0">
                                          <p:val>
                                            <p:fltVal val="0"/>
                                          </p:val>
                                        </p:tav>
                                        <p:tav tm="100000">
                                          <p:val>
                                            <p:strVal val="#ppt_w"/>
                                          </p:val>
                                        </p:tav>
                                      </p:tavLst>
                                    </p:anim>
                                    <p:anim calcmode="lin" valueType="num">
                                      <p:cBhvr>
                                        <p:cTn id="123" dur="500" fill="hold"/>
                                        <p:tgtEl>
                                          <p:spTgt spid="66"/>
                                        </p:tgtEl>
                                        <p:attrNameLst>
                                          <p:attrName>ppt_h</p:attrName>
                                        </p:attrNameLst>
                                      </p:cBhvr>
                                      <p:tavLst>
                                        <p:tav tm="0">
                                          <p:val>
                                            <p:fltVal val="0"/>
                                          </p:val>
                                        </p:tav>
                                        <p:tav tm="100000">
                                          <p:val>
                                            <p:strVal val="#ppt_h"/>
                                          </p:val>
                                        </p:tav>
                                      </p:tavLst>
                                    </p:anim>
                                    <p:anim calcmode="lin" valueType="num">
                                      <p:cBhvr>
                                        <p:cTn id="124" dur="500" fill="hold"/>
                                        <p:tgtEl>
                                          <p:spTgt spid="66"/>
                                        </p:tgtEl>
                                        <p:attrNameLst>
                                          <p:attrName>style.rotation</p:attrName>
                                        </p:attrNameLst>
                                      </p:cBhvr>
                                      <p:tavLst>
                                        <p:tav tm="0">
                                          <p:val>
                                            <p:fltVal val="360"/>
                                          </p:val>
                                        </p:tav>
                                        <p:tav tm="100000">
                                          <p:val>
                                            <p:fltVal val="0"/>
                                          </p:val>
                                        </p:tav>
                                      </p:tavLst>
                                    </p:anim>
                                    <p:animEffect transition="in" filter="fade">
                                      <p:cBhvr>
                                        <p:cTn id="125" dur="500"/>
                                        <p:tgtEl>
                                          <p:spTgt spid="66"/>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65"/>
                                        </p:tgtEl>
                                        <p:attrNameLst>
                                          <p:attrName>style.visibility</p:attrName>
                                        </p:attrNameLst>
                                      </p:cBhvr>
                                      <p:to>
                                        <p:strVal val="visible"/>
                                      </p:to>
                                    </p:set>
                                    <p:anim calcmode="lin" valueType="num">
                                      <p:cBhvr>
                                        <p:cTn id="128" dur="500" fill="hold"/>
                                        <p:tgtEl>
                                          <p:spTgt spid="65"/>
                                        </p:tgtEl>
                                        <p:attrNameLst>
                                          <p:attrName>ppt_w</p:attrName>
                                        </p:attrNameLst>
                                      </p:cBhvr>
                                      <p:tavLst>
                                        <p:tav tm="0">
                                          <p:val>
                                            <p:fltVal val="0"/>
                                          </p:val>
                                        </p:tav>
                                        <p:tav tm="100000">
                                          <p:val>
                                            <p:strVal val="#ppt_w"/>
                                          </p:val>
                                        </p:tav>
                                      </p:tavLst>
                                    </p:anim>
                                    <p:anim calcmode="lin" valueType="num">
                                      <p:cBhvr>
                                        <p:cTn id="129" dur="500" fill="hold"/>
                                        <p:tgtEl>
                                          <p:spTgt spid="65"/>
                                        </p:tgtEl>
                                        <p:attrNameLst>
                                          <p:attrName>ppt_h</p:attrName>
                                        </p:attrNameLst>
                                      </p:cBhvr>
                                      <p:tavLst>
                                        <p:tav tm="0">
                                          <p:val>
                                            <p:fltVal val="0"/>
                                          </p:val>
                                        </p:tav>
                                        <p:tav tm="100000">
                                          <p:val>
                                            <p:strVal val="#ppt_h"/>
                                          </p:val>
                                        </p:tav>
                                      </p:tavLst>
                                    </p:anim>
                                    <p:anim calcmode="lin" valueType="num">
                                      <p:cBhvr>
                                        <p:cTn id="130" dur="500" fill="hold"/>
                                        <p:tgtEl>
                                          <p:spTgt spid="65"/>
                                        </p:tgtEl>
                                        <p:attrNameLst>
                                          <p:attrName>style.rotation</p:attrName>
                                        </p:attrNameLst>
                                      </p:cBhvr>
                                      <p:tavLst>
                                        <p:tav tm="0">
                                          <p:val>
                                            <p:fltVal val="360"/>
                                          </p:val>
                                        </p:tav>
                                        <p:tav tm="100000">
                                          <p:val>
                                            <p:fltVal val="0"/>
                                          </p:val>
                                        </p:tav>
                                      </p:tavLst>
                                    </p:anim>
                                    <p:animEffect transition="in" filter="fade">
                                      <p:cBhvr>
                                        <p:cTn id="131" dur="500"/>
                                        <p:tgtEl>
                                          <p:spTgt spid="65"/>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68"/>
                                        </p:tgtEl>
                                        <p:attrNameLst>
                                          <p:attrName>style.visibility</p:attrName>
                                        </p:attrNameLst>
                                      </p:cBhvr>
                                      <p:to>
                                        <p:strVal val="visible"/>
                                      </p:to>
                                    </p:set>
                                    <p:anim calcmode="lin" valueType="num">
                                      <p:cBhvr>
                                        <p:cTn id="134" dur="500" fill="hold"/>
                                        <p:tgtEl>
                                          <p:spTgt spid="68"/>
                                        </p:tgtEl>
                                        <p:attrNameLst>
                                          <p:attrName>ppt_w</p:attrName>
                                        </p:attrNameLst>
                                      </p:cBhvr>
                                      <p:tavLst>
                                        <p:tav tm="0">
                                          <p:val>
                                            <p:fltVal val="0"/>
                                          </p:val>
                                        </p:tav>
                                        <p:tav tm="100000">
                                          <p:val>
                                            <p:strVal val="#ppt_w"/>
                                          </p:val>
                                        </p:tav>
                                      </p:tavLst>
                                    </p:anim>
                                    <p:anim calcmode="lin" valueType="num">
                                      <p:cBhvr>
                                        <p:cTn id="135" dur="500" fill="hold"/>
                                        <p:tgtEl>
                                          <p:spTgt spid="68"/>
                                        </p:tgtEl>
                                        <p:attrNameLst>
                                          <p:attrName>ppt_h</p:attrName>
                                        </p:attrNameLst>
                                      </p:cBhvr>
                                      <p:tavLst>
                                        <p:tav tm="0">
                                          <p:val>
                                            <p:fltVal val="0"/>
                                          </p:val>
                                        </p:tav>
                                        <p:tav tm="100000">
                                          <p:val>
                                            <p:strVal val="#ppt_h"/>
                                          </p:val>
                                        </p:tav>
                                      </p:tavLst>
                                    </p:anim>
                                    <p:anim calcmode="lin" valueType="num">
                                      <p:cBhvr>
                                        <p:cTn id="136" dur="500" fill="hold"/>
                                        <p:tgtEl>
                                          <p:spTgt spid="68"/>
                                        </p:tgtEl>
                                        <p:attrNameLst>
                                          <p:attrName>style.rotation</p:attrName>
                                        </p:attrNameLst>
                                      </p:cBhvr>
                                      <p:tavLst>
                                        <p:tav tm="0">
                                          <p:val>
                                            <p:fltVal val="360"/>
                                          </p:val>
                                        </p:tav>
                                        <p:tav tm="100000">
                                          <p:val>
                                            <p:fltVal val="0"/>
                                          </p:val>
                                        </p:tav>
                                      </p:tavLst>
                                    </p:anim>
                                    <p:animEffect transition="in" filter="fade">
                                      <p:cBhvr>
                                        <p:cTn id="137" dur="500"/>
                                        <p:tgtEl>
                                          <p:spTgt spid="68"/>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71"/>
                                        </p:tgtEl>
                                        <p:attrNameLst>
                                          <p:attrName>style.visibility</p:attrName>
                                        </p:attrNameLst>
                                      </p:cBhvr>
                                      <p:to>
                                        <p:strVal val="visible"/>
                                      </p:to>
                                    </p:set>
                                    <p:anim calcmode="lin" valueType="num">
                                      <p:cBhvr>
                                        <p:cTn id="140" dur="500" fill="hold"/>
                                        <p:tgtEl>
                                          <p:spTgt spid="71"/>
                                        </p:tgtEl>
                                        <p:attrNameLst>
                                          <p:attrName>ppt_w</p:attrName>
                                        </p:attrNameLst>
                                      </p:cBhvr>
                                      <p:tavLst>
                                        <p:tav tm="0">
                                          <p:val>
                                            <p:fltVal val="0"/>
                                          </p:val>
                                        </p:tav>
                                        <p:tav tm="100000">
                                          <p:val>
                                            <p:strVal val="#ppt_w"/>
                                          </p:val>
                                        </p:tav>
                                      </p:tavLst>
                                    </p:anim>
                                    <p:anim calcmode="lin" valueType="num">
                                      <p:cBhvr>
                                        <p:cTn id="141" dur="500" fill="hold"/>
                                        <p:tgtEl>
                                          <p:spTgt spid="71"/>
                                        </p:tgtEl>
                                        <p:attrNameLst>
                                          <p:attrName>ppt_h</p:attrName>
                                        </p:attrNameLst>
                                      </p:cBhvr>
                                      <p:tavLst>
                                        <p:tav tm="0">
                                          <p:val>
                                            <p:fltVal val="0"/>
                                          </p:val>
                                        </p:tav>
                                        <p:tav tm="100000">
                                          <p:val>
                                            <p:strVal val="#ppt_h"/>
                                          </p:val>
                                        </p:tav>
                                      </p:tavLst>
                                    </p:anim>
                                    <p:anim calcmode="lin" valueType="num">
                                      <p:cBhvr>
                                        <p:cTn id="142" dur="500" fill="hold"/>
                                        <p:tgtEl>
                                          <p:spTgt spid="71"/>
                                        </p:tgtEl>
                                        <p:attrNameLst>
                                          <p:attrName>style.rotation</p:attrName>
                                        </p:attrNameLst>
                                      </p:cBhvr>
                                      <p:tavLst>
                                        <p:tav tm="0">
                                          <p:val>
                                            <p:fltVal val="360"/>
                                          </p:val>
                                        </p:tav>
                                        <p:tav tm="100000">
                                          <p:val>
                                            <p:fltVal val="0"/>
                                          </p:val>
                                        </p:tav>
                                      </p:tavLst>
                                    </p:anim>
                                    <p:animEffect transition="in" filter="fade">
                                      <p:cBhvr>
                                        <p:cTn id="143" dur="500"/>
                                        <p:tgtEl>
                                          <p:spTgt spid="71"/>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59"/>
                                        </p:tgtEl>
                                        <p:attrNameLst>
                                          <p:attrName>style.visibility</p:attrName>
                                        </p:attrNameLst>
                                      </p:cBhvr>
                                      <p:to>
                                        <p:strVal val="visible"/>
                                      </p:to>
                                    </p:set>
                                    <p:anim calcmode="lin" valueType="num">
                                      <p:cBhvr>
                                        <p:cTn id="146" dur="500" fill="hold"/>
                                        <p:tgtEl>
                                          <p:spTgt spid="59"/>
                                        </p:tgtEl>
                                        <p:attrNameLst>
                                          <p:attrName>ppt_w</p:attrName>
                                        </p:attrNameLst>
                                      </p:cBhvr>
                                      <p:tavLst>
                                        <p:tav tm="0">
                                          <p:val>
                                            <p:fltVal val="0"/>
                                          </p:val>
                                        </p:tav>
                                        <p:tav tm="100000">
                                          <p:val>
                                            <p:strVal val="#ppt_w"/>
                                          </p:val>
                                        </p:tav>
                                      </p:tavLst>
                                    </p:anim>
                                    <p:anim calcmode="lin" valueType="num">
                                      <p:cBhvr>
                                        <p:cTn id="147" dur="500" fill="hold"/>
                                        <p:tgtEl>
                                          <p:spTgt spid="59"/>
                                        </p:tgtEl>
                                        <p:attrNameLst>
                                          <p:attrName>ppt_h</p:attrName>
                                        </p:attrNameLst>
                                      </p:cBhvr>
                                      <p:tavLst>
                                        <p:tav tm="0">
                                          <p:val>
                                            <p:fltVal val="0"/>
                                          </p:val>
                                        </p:tav>
                                        <p:tav tm="100000">
                                          <p:val>
                                            <p:strVal val="#ppt_h"/>
                                          </p:val>
                                        </p:tav>
                                      </p:tavLst>
                                    </p:anim>
                                    <p:anim calcmode="lin" valueType="num">
                                      <p:cBhvr>
                                        <p:cTn id="148" dur="500" fill="hold"/>
                                        <p:tgtEl>
                                          <p:spTgt spid="59"/>
                                        </p:tgtEl>
                                        <p:attrNameLst>
                                          <p:attrName>style.rotation</p:attrName>
                                        </p:attrNameLst>
                                      </p:cBhvr>
                                      <p:tavLst>
                                        <p:tav tm="0">
                                          <p:val>
                                            <p:fltVal val="360"/>
                                          </p:val>
                                        </p:tav>
                                        <p:tav tm="100000">
                                          <p:val>
                                            <p:fltVal val="0"/>
                                          </p:val>
                                        </p:tav>
                                      </p:tavLst>
                                    </p:anim>
                                    <p:animEffect transition="in" filter="fade">
                                      <p:cBhvr>
                                        <p:cTn id="149" dur="500"/>
                                        <p:tgtEl>
                                          <p:spTgt spid="59"/>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70"/>
                                        </p:tgtEl>
                                        <p:attrNameLst>
                                          <p:attrName>style.visibility</p:attrName>
                                        </p:attrNameLst>
                                      </p:cBhvr>
                                      <p:to>
                                        <p:strVal val="visible"/>
                                      </p:to>
                                    </p:set>
                                    <p:anim calcmode="lin" valueType="num">
                                      <p:cBhvr>
                                        <p:cTn id="152" dur="500" fill="hold"/>
                                        <p:tgtEl>
                                          <p:spTgt spid="70"/>
                                        </p:tgtEl>
                                        <p:attrNameLst>
                                          <p:attrName>ppt_w</p:attrName>
                                        </p:attrNameLst>
                                      </p:cBhvr>
                                      <p:tavLst>
                                        <p:tav tm="0">
                                          <p:val>
                                            <p:fltVal val="0"/>
                                          </p:val>
                                        </p:tav>
                                        <p:tav tm="100000">
                                          <p:val>
                                            <p:strVal val="#ppt_w"/>
                                          </p:val>
                                        </p:tav>
                                      </p:tavLst>
                                    </p:anim>
                                    <p:anim calcmode="lin" valueType="num">
                                      <p:cBhvr>
                                        <p:cTn id="153" dur="500" fill="hold"/>
                                        <p:tgtEl>
                                          <p:spTgt spid="70"/>
                                        </p:tgtEl>
                                        <p:attrNameLst>
                                          <p:attrName>ppt_h</p:attrName>
                                        </p:attrNameLst>
                                      </p:cBhvr>
                                      <p:tavLst>
                                        <p:tav tm="0">
                                          <p:val>
                                            <p:fltVal val="0"/>
                                          </p:val>
                                        </p:tav>
                                        <p:tav tm="100000">
                                          <p:val>
                                            <p:strVal val="#ppt_h"/>
                                          </p:val>
                                        </p:tav>
                                      </p:tavLst>
                                    </p:anim>
                                    <p:anim calcmode="lin" valueType="num">
                                      <p:cBhvr>
                                        <p:cTn id="154" dur="500" fill="hold"/>
                                        <p:tgtEl>
                                          <p:spTgt spid="70"/>
                                        </p:tgtEl>
                                        <p:attrNameLst>
                                          <p:attrName>style.rotation</p:attrName>
                                        </p:attrNameLst>
                                      </p:cBhvr>
                                      <p:tavLst>
                                        <p:tav tm="0">
                                          <p:val>
                                            <p:fltVal val="360"/>
                                          </p:val>
                                        </p:tav>
                                        <p:tav tm="100000">
                                          <p:val>
                                            <p:fltVal val="0"/>
                                          </p:val>
                                        </p:tav>
                                      </p:tavLst>
                                    </p:anim>
                                    <p:animEffect transition="in" filter="fade">
                                      <p:cBhvr>
                                        <p:cTn id="155" dur="500"/>
                                        <p:tgtEl>
                                          <p:spTgt spid="70"/>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76"/>
                                        </p:tgtEl>
                                        <p:attrNameLst>
                                          <p:attrName>style.visibility</p:attrName>
                                        </p:attrNameLst>
                                      </p:cBhvr>
                                      <p:to>
                                        <p:strVal val="visible"/>
                                      </p:to>
                                    </p:set>
                                    <p:anim calcmode="lin" valueType="num">
                                      <p:cBhvr>
                                        <p:cTn id="158" dur="500" fill="hold"/>
                                        <p:tgtEl>
                                          <p:spTgt spid="76"/>
                                        </p:tgtEl>
                                        <p:attrNameLst>
                                          <p:attrName>ppt_w</p:attrName>
                                        </p:attrNameLst>
                                      </p:cBhvr>
                                      <p:tavLst>
                                        <p:tav tm="0">
                                          <p:val>
                                            <p:fltVal val="0"/>
                                          </p:val>
                                        </p:tav>
                                        <p:tav tm="100000">
                                          <p:val>
                                            <p:strVal val="#ppt_w"/>
                                          </p:val>
                                        </p:tav>
                                      </p:tavLst>
                                    </p:anim>
                                    <p:anim calcmode="lin" valueType="num">
                                      <p:cBhvr>
                                        <p:cTn id="159" dur="500" fill="hold"/>
                                        <p:tgtEl>
                                          <p:spTgt spid="76"/>
                                        </p:tgtEl>
                                        <p:attrNameLst>
                                          <p:attrName>ppt_h</p:attrName>
                                        </p:attrNameLst>
                                      </p:cBhvr>
                                      <p:tavLst>
                                        <p:tav tm="0">
                                          <p:val>
                                            <p:fltVal val="0"/>
                                          </p:val>
                                        </p:tav>
                                        <p:tav tm="100000">
                                          <p:val>
                                            <p:strVal val="#ppt_h"/>
                                          </p:val>
                                        </p:tav>
                                      </p:tavLst>
                                    </p:anim>
                                    <p:anim calcmode="lin" valueType="num">
                                      <p:cBhvr>
                                        <p:cTn id="160" dur="500" fill="hold"/>
                                        <p:tgtEl>
                                          <p:spTgt spid="76"/>
                                        </p:tgtEl>
                                        <p:attrNameLst>
                                          <p:attrName>style.rotation</p:attrName>
                                        </p:attrNameLst>
                                      </p:cBhvr>
                                      <p:tavLst>
                                        <p:tav tm="0">
                                          <p:val>
                                            <p:fltVal val="360"/>
                                          </p:val>
                                        </p:tav>
                                        <p:tav tm="100000">
                                          <p:val>
                                            <p:fltVal val="0"/>
                                          </p:val>
                                        </p:tav>
                                      </p:tavLst>
                                    </p:anim>
                                    <p:animEffect transition="in" filter="fade">
                                      <p:cBhvr>
                                        <p:cTn id="161" dur="500"/>
                                        <p:tgtEl>
                                          <p:spTgt spid="76"/>
                                        </p:tgtEl>
                                      </p:cBhvr>
                                    </p:animEffect>
                                  </p:childTnLst>
                                </p:cTn>
                              </p:par>
                              <p:par>
                                <p:cTn id="162" presetID="49" presetClass="entr" presetSubtype="0" decel="100000" fill="hold" grpId="0" nodeType="withEffect">
                                  <p:stCondLst>
                                    <p:cond delay="0"/>
                                  </p:stCondLst>
                                  <p:childTnLst>
                                    <p:set>
                                      <p:cBhvr>
                                        <p:cTn id="163" dur="1" fill="hold">
                                          <p:stCondLst>
                                            <p:cond delay="0"/>
                                          </p:stCondLst>
                                        </p:cTn>
                                        <p:tgtEl>
                                          <p:spTgt spid="77"/>
                                        </p:tgtEl>
                                        <p:attrNameLst>
                                          <p:attrName>style.visibility</p:attrName>
                                        </p:attrNameLst>
                                      </p:cBhvr>
                                      <p:to>
                                        <p:strVal val="visible"/>
                                      </p:to>
                                    </p:set>
                                    <p:anim calcmode="lin" valueType="num">
                                      <p:cBhvr>
                                        <p:cTn id="164" dur="500" fill="hold"/>
                                        <p:tgtEl>
                                          <p:spTgt spid="77"/>
                                        </p:tgtEl>
                                        <p:attrNameLst>
                                          <p:attrName>ppt_w</p:attrName>
                                        </p:attrNameLst>
                                      </p:cBhvr>
                                      <p:tavLst>
                                        <p:tav tm="0">
                                          <p:val>
                                            <p:fltVal val="0"/>
                                          </p:val>
                                        </p:tav>
                                        <p:tav tm="100000">
                                          <p:val>
                                            <p:strVal val="#ppt_w"/>
                                          </p:val>
                                        </p:tav>
                                      </p:tavLst>
                                    </p:anim>
                                    <p:anim calcmode="lin" valueType="num">
                                      <p:cBhvr>
                                        <p:cTn id="165" dur="500" fill="hold"/>
                                        <p:tgtEl>
                                          <p:spTgt spid="77"/>
                                        </p:tgtEl>
                                        <p:attrNameLst>
                                          <p:attrName>ppt_h</p:attrName>
                                        </p:attrNameLst>
                                      </p:cBhvr>
                                      <p:tavLst>
                                        <p:tav tm="0">
                                          <p:val>
                                            <p:fltVal val="0"/>
                                          </p:val>
                                        </p:tav>
                                        <p:tav tm="100000">
                                          <p:val>
                                            <p:strVal val="#ppt_h"/>
                                          </p:val>
                                        </p:tav>
                                      </p:tavLst>
                                    </p:anim>
                                    <p:anim calcmode="lin" valueType="num">
                                      <p:cBhvr>
                                        <p:cTn id="166" dur="500" fill="hold"/>
                                        <p:tgtEl>
                                          <p:spTgt spid="77"/>
                                        </p:tgtEl>
                                        <p:attrNameLst>
                                          <p:attrName>style.rotation</p:attrName>
                                        </p:attrNameLst>
                                      </p:cBhvr>
                                      <p:tavLst>
                                        <p:tav tm="0">
                                          <p:val>
                                            <p:fltVal val="360"/>
                                          </p:val>
                                        </p:tav>
                                        <p:tav tm="100000">
                                          <p:val>
                                            <p:fltVal val="0"/>
                                          </p:val>
                                        </p:tav>
                                      </p:tavLst>
                                    </p:anim>
                                    <p:animEffect transition="in" filter="fade">
                                      <p:cBhvr>
                                        <p:cTn id="16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5" grpId="0" animBg="1"/>
      <p:bldP spid="46" grpId="0" animBg="1"/>
      <p:bldP spid="47" grpId="0" animBg="1"/>
      <p:bldP spid="57" grpId="0" animBg="1"/>
      <p:bldP spid="58" grpId="0" animBg="1"/>
      <p:bldP spid="59" grpId="0" animBg="1"/>
      <p:bldP spid="60"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p:bldP spid="74" grpId="0"/>
      <p:bldP spid="75" grpId="0"/>
      <p:bldP spid="76" grpId="0" animBg="1"/>
      <p:bldP spid="77" grpId="0" animBg="1"/>
      <p:bldP spid="6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494877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第四部分 </a:t>
            </a:r>
            <a:r>
              <a:rPr lang="en-US" altLang="zh-CN" sz="2800"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合作伙伴的选择</a:t>
            </a:r>
            <a:endParaRPr lang="zh-CN" altLang="en-US" sz="2800"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71530" y="1900698"/>
            <a:ext cx="6128913" cy="253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项目采购与传统政府采购区别</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（二）建立激励共荣的收益分配机制</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（三）选择合适的融资方式</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502371" y="515424"/>
            <a:ext cx="6745739"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（一）</a:t>
            </a:r>
            <a:r>
              <a:rPr lang="en-US" altLang="zh-CN" sz="2800" b="1" dirty="0" smtClean="0">
                <a:solidFill>
                  <a:schemeClr val="tx1">
                    <a:lumMod val="75000"/>
                    <a:lumOff val="25000"/>
                  </a:schemeClr>
                </a:solidFill>
                <a:latin typeface="Arial" panose="020B0604020202020204" pitchFamily="34" charset="0"/>
                <a:cs typeface="Arial" panose="020B0604020202020204" pitchFamily="34" charset="0"/>
              </a:rPr>
              <a:t> PPP</a:t>
            </a: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项目采购与传统政府采购区别</a:t>
            </a:r>
            <a:endParaRPr lang="zh-CN" altLang="en-US" sz="2800" dirty="0"/>
          </a:p>
        </p:txBody>
      </p:sp>
      <p:grpSp>
        <p:nvGrpSpPr>
          <p:cNvPr id="3" name="组合 2"/>
          <p:cNvGrpSpPr/>
          <p:nvPr/>
        </p:nvGrpSpPr>
        <p:grpSpPr>
          <a:xfrm>
            <a:off x="3878575"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32" name="空心弧 31"/>
          <p:cNvSpPr/>
          <p:nvPr/>
        </p:nvSpPr>
        <p:spPr>
          <a:xfrm>
            <a:off x="5206275" y="4294006"/>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4"/>
          <p:cNvSpPr/>
          <p:nvPr/>
        </p:nvSpPr>
        <p:spPr>
          <a:xfrm rot="10190714">
            <a:off x="6422103" y="3325980"/>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 name="组合 12"/>
          <p:cNvGrpSpPr/>
          <p:nvPr/>
        </p:nvGrpSpPr>
        <p:grpSpPr>
          <a:xfrm rot="11594412">
            <a:off x="7905988" y="3415983"/>
            <a:ext cx="759550" cy="986833"/>
            <a:chOff x="4020870" y="2194485"/>
            <a:chExt cx="1102258" cy="1432090"/>
          </a:xfrm>
          <a:effectLst>
            <a:outerShdw blurRad="444500" dist="254000" dir="8100000" algn="tr" rotWithShape="0">
              <a:prstClr val="black">
                <a:alpha val="50000"/>
              </a:prstClr>
            </a:outerShdw>
          </a:effectLst>
        </p:grpSpPr>
        <p:sp>
          <p:nvSpPr>
            <p:cNvPr id="3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34"/>
          <p:cNvSpPr/>
          <p:nvPr/>
        </p:nvSpPr>
        <p:spPr>
          <a:xfrm rot="13940561">
            <a:off x="9174541" y="4287451"/>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8" name="组合 16"/>
          <p:cNvGrpSpPr/>
          <p:nvPr/>
        </p:nvGrpSpPr>
        <p:grpSpPr>
          <a:xfrm rot="9469324">
            <a:off x="5241547" y="3827537"/>
            <a:ext cx="759550" cy="986833"/>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椭圆 34"/>
          <p:cNvSpPr/>
          <p:nvPr/>
        </p:nvSpPr>
        <p:spPr>
          <a:xfrm rot="8068240">
            <a:off x="4493008" y="499486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24"/>
          <p:cNvGrpSpPr/>
          <p:nvPr/>
        </p:nvGrpSpPr>
        <p:grpSpPr>
          <a:xfrm>
            <a:off x="6479767" y="4700524"/>
            <a:ext cx="1612681" cy="1612685"/>
            <a:chOff x="3851771" y="1163107"/>
            <a:chExt cx="1402358" cy="1402358"/>
          </a:xfrm>
        </p:grpSpPr>
        <p:grpSp>
          <p:nvGrpSpPr>
            <p:cNvPr id="43"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主要区别</a:t>
              </a:r>
              <a:endPar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4679607" y="5334705"/>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5399613" y="3924305"/>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8054348" y="3518476"/>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nvSpPr>
        <p:spPr>
          <a:xfrm>
            <a:off x="9395590" y="4346472"/>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6549128" y="3364409"/>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4497539" y="5092098"/>
            <a:ext cx="412292"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3116149" y="4516374"/>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资金情况</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3642817" y="3441353"/>
            <a:ext cx="1563458" cy="424732"/>
          </a:xfrm>
          <a:prstGeom prst="rect">
            <a:avLst/>
          </a:prstGeom>
          <a:noFill/>
        </p:spPr>
        <p:txBody>
          <a:bodyPr wrap="square" rtlCol="0">
            <a:spAutoFit/>
          </a:bodyPr>
          <a:lstStyle/>
          <a:p>
            <a:pPr lvl="0">
              <a:lnSpc>
                <a:spcPct val="90000"/>
              </a:lnSpc>
              <a:spcBef>
                <a:spcPct val="0"/>
              </a:spcBef>
              <a:spcAft>
                <a:spcPct val="35000"/>
              </a:spcAft>
            </a:pP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合同关系</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5941239" y="2679353"/>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采购内容</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8345597" y="2834286"/>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合同期限</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9902473" y="3910541"/>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风险大小</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34"/>
          <p:cNvSpPr/>
          <p:nvPr/>
        </p:nvSpPr>
        <p:spPr>
          <a:xfrm rot="15202696">
            <a:off x="9535784" y="5348606"/>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58"/>
          <p:cNvSpPr txBox="1"/>
          <p:nvPr/>
        </p:nvSpPr>
        <p:spPr>
          <a:xfrm>
            <a:off x="9756833" y="5407627"/>
            <a:ext cx="412292" cy="584775"/>
          </a:xfrm>
          <a:prstGeom prst="rect">
            <a:avLst/>
          </a:prstGeom>
          <a:noFill/>
        </p:spPr>
        <p:txBody>
          <a:bodyPr wrap="none" rtlCol="0">
            <a:spAutoFit/>
          </a:bodyPr>
          <a:lstStyle/>
          <a:p>
            <a:r>
              <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6</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59"/>
          <p:cNvSpPr txBox="1"/>
          <p:nvPr/>
        </p:nvSpPr>
        <p:spPr>
          <a:xfrm>
            <a:off x="10410473" y="5265208"/>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参与群体</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 presetClass="entr" presetSubtype="4"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par>
                                <p:cTn id="18" presetID="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ppt_x"/>
                                          </p:val>
                                        </p:tav>
                                        <p:tav tm="100000">
                                          <p:val>
                                            <p:strVal val="#ppt_x"/>
                                          </p:val>
                                        </p:tav>
                                      </p:tavLst>
                                    </p:anim>
                                    <p:anim calcmode="lin" valueType="num">
                                      <p:cBhvr additive="base">
                                        <p:cTn id="25" dur="500" fill="hold"/>
                                        <p:tgtEl>
                                          <p:spTgt spid="33"/>
                                        </p:tgtEl>
                                        <p:attrNameLst>
                                          <p:attrName>ppt_y</p:attrName>
                                        </p:attrNameLst>
                                      </p:cBhvr>
                                      <p:tavLst>
                                        <p:tav tm="0">
                                          <p:val>
                                            <p:strVal val="0-#ppt_h/2"/>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1+#ppt_w/2"/>
                                          </p:val>
                                        </p:tav>
                                        <p:tav tm="100000">
                                          <p:val>
                                            <p:strVal val="#ppt_x"/>
                                          </p:val>
                                        </p:tav>
                                      </p:tavLst>
                                    </p:anim>
                                    <p:anim calcmode="lin" valueType="num">
                                      <p:cBhvr additive="base">
                                        <p:cTn id="29" dur="500" fill="hold"/>
                                        <p:tgtEl>
                                          <p:spTgt spid="38"/>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0-#ppt_h/2"/>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1+#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ppt_x"/>
                                          </p:val>
                                        </p:tav>
                                        <p:tav tm="100000">
                                          <p:val>
                                            <p:strVal val="#ppt_x"/>
                                          </p:val>
                                        </p:tav>
                                      </p:tavLst>
                                    </p:anim>
                                    <p:anim calcmode="lin" valueType="num">
                                      <p:cBhvr additive="base">
                                        <p:cTn id="41" dur="500" fill="hold"/>
                                        <p:tgtEl>
                                          <p:spTgt spid="58"/>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additive="base">
                                        <p:cTn id="62" dur="300"/>
                                        <p:tgtEl>
                                          <p:spTgt spid="53"/>
                                        </p:tgtEl>
                                        <p:attrNameLst>
                                          <p:attrName>ppt_x</p:attrName>
                                        </p:attrNameLst>
                                      </p:cBhvr>
                                      <p:tavLst>
                                        <p:tav tm="0">
                                          <p:val>
                                            <p:strVal val="#ppt_x-#ppt_w*1.125000"/>
                                          </p:val>
                                        </p:tav>
                                        <p:tav tm="100000">
                                          <p:val>
                                            <p:strVal val="#ppt_x"/>
                                          </p:val>
                                        </p:tav>
                                      </p:tavLst>
                                    </p:anim>
                                    <p:animEffect transition="in" filter="wipe(right)">
                                      <p:cBhvr>
                                        <p:cTn id="63" dur="300"/>
                                        <p:tgtEl>
                                          <p:spTgt spid="53"/>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300"/>
                                        <p:tgtEl>
                                          <p:spTgt spid="54"/>
                                        </p:tgtEl>
                                        <p:attrNameLst>
                                          <p:attrName>ppt_x</p:attrName>
                                        </p:attrNameLst>
                                      </p:cBhvr>
                                      <p:tavLst>
                                        <p:tav tm="0">
                                          <p:val>
                                            <p:strVal val="#ppt_x-#ppt_w*1.125000"/>
                                          </p:val>
                                        </p:tav>
                                        <p:tav tm="100000">
                                          <p:val>
                                            <p:strVal val="#ppt_x"/>
                                          </p:val>
                                        </p:tav>
                                      </p:tavLst>
                                    </p:anim>
                                    <p:animEffect transition="in" filter="wipe(right)">
                                      <p:cBhvr>
                                        <p:cTn id="67" dur="300"/>
                                        <p:tgtEl>
                                          <p:spTgt spid="54"/>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300"/>
                                        <p:tgtEl>
                                          <p:spTgt spid="55"/>
                                        </p:tgtEl>
                                        <p:attrNameLst>
                                          <p:attrName>ppt_x</p:attrName>
                                        </p:attrNameLst>
                                      </p:cBhvr>
                                      <p:tavLst>
                                        <p:tav tm="0">
                                          <p:val>
                                            <p:strVal val="#ppt_x-#ppt_w*1.125000"/>
                                          </p:val>
                                        </p:tav>
                                        <p:tav tm="100000">
                                          <p:val>
                                            <p:strVal val="#ppt_x"/>
                                          </p:val>
                                        </p:tav>
                                      </p:tavLst>
                                    </p:anim>
                                    <p:animEffect transition="in" filter="wipe(right)">
                                      <p:cBhvr>
                                        <p:cTn id="71" dur="300"/>
                                        <p:tgtEl>
                                          <p:spTgt spid="55"/>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300"/>
                                        <p:tgtEl>
                                          <p:spTgt spid="56"/>
                                        </p:tgtEl>
                                        <p:attrNameLst>
                                          <p:attrName>ppt_x</p:attrName>
                                        </p:attrNameLst>
                                      </p:cBhvr>
                                      <p:tavLst>
                                        <p:tav tm="0">
                                          <p:val>
                                            <p:strVal val="#ppt_x-#ppt_w*1.125000"/>
                                          </p:val>
                                        </p:tav>
                                        <p:tav tm="100000">
                                          <p:val>
                                            <p:strVal val="#ppt_x"/>
                                          </p:val>
                                        </p:tav>
                                      </p:tavLst>
                                    </p:anim>
                                    <p:animEffect transition="in" filter="wipe(right)">
                                      <p:cBhvr>
                                        <p:cTn id="75" dur="300"/>
                                        <p:tgtEl>
                                          <p:spTgt spid="56"/>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300"/>
                                        <p:tgtEl>
                                          <p:spTgt spid="57"/>
                                        </p:tgtEl>
                                        <p:attrNameLst>
                                          <p:attrName>ppt_x</p:attrName>
                                        </p:attrNameLst>
                                      </p:cBhvr>
                                      <p:tavLst>
                                        <p:tav tm="0">
                                          <p:val>
                                            <p:strVal val="#ppt_x-#ppt_w*1.125000"/>
                                          </p:val>
                                        </p:tav>
                                        <p:tav tm="100000">
                                          <p:val>
                                            <p:strVal val="#ppt_x"/>
                                          </p:val>
                                        </p:tav>
                                      </p:tavLst>
                                    </p:anim>
                                    <p:animEffect transition="in" filter="wipe(right)">
                                      <p:cBhvr>
                                        <p:cTn id="79" dur="300"/>
                                        <p:tgtEl>
                                          <p:spTgt spid="57"/>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300"/>
                                        <p:tgtEl>
                                          <p:spTgt spid="60"/>
                                        </p:tgtEl>
                                        <p:attrNameLst>
                                          <p:attrName>ppt_x</p:attrName>
                                        </p:attrNameLst>
                                      </p:cBhvr>
                                      <p:tavLst>
                                        <p:tav tm="0">
                                          <p:val>
                                            <p:strVal val="#ppt_x-#ppt_w*1.125000"/>
                                          </p:val>
                                        </p:tav>
                                        <p:tav tm="100000">
                                          <p:val>
                                            <p:strVal val="#ppt_x"/>
                                          </p:val>
                                        </p:tav>
                                      </p:tavLst>
                                    </p:anim>
                                    <p:animEffect transition="in" filter="wipe(right)">
                                      <p:cBhvr>
                                        <p:cTn id="83" dur="3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7" grpId="0" animBg="1"/>
      <p:bldP spid="41" grpId="0" animBg="1"/>
      <p:bldP spid="48" grpId="0"/>
      <p:bldP spid="49" grpId="0"/>
      <p:bldP spid="50" grpId="0"/>
      <p:bldP spid="51" grpId="0"/>
      <p:bldP spid="52" grpId="0"/>
      <p:bldP spid="53" grpId="0"/>
      <p:bldP spid="54" grpId="0"/>
      <p:bldP spid="55" grpId="0"/>
      <p:bldP spid="56" grpId="0"/>
      <p:bldP spid="57" grpId="0"/>
      <p:bldP spid="58" grpId="0" animBg="1"/>
      <p:bldP spid="59" grpId="0"/>
      <p:bldP spid="6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626563" y="526713"/>
            <a:ext cx="592981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（二）建立激励共荣的收益分配机制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002767"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71530" y="1900698"/>
            <a:ext cx="6128913" cy="407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完善激励相容的合约安排</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项目涉及的利益相关者</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核心利益相关者：</a:t>
            </a: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政府方、社会资本、项目公司</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一般利益相关者：</a:t>
            </a: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项目发起人、融资方、承包商、经营者、担保公司、基础设施使用者</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边缘利益相关者：</a:t>
            </a: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纳税人、社会就业群体</a:t>
            </a:r>
            <a:endPar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animEffect transition="in" filter="wipe(left)">
                                      <p:cBhvr>
                                        <p:cTn id="25"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2"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626563" y="526713"/>
            <a:ext cx="592981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（二）建立激励共荣的收益分配机制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002767"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71530" y="1900698"/>
            <a:ext cx="6128913" cy="3454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    </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核心利益相关者的收益分配</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互惠互利原则；</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投入、风险与收益对称原则；</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结构利益最优原则；</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兼顾公平与效率原则；信息透明原则。</a:t>
            </a:r>
            <a:endPar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left)">
                                      <p:cBhvr>
                                        <p:cTn id="10" dur="500"/>
                                        <p:tgtEl>
                                          <p:spTgt spid="6">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animEffect transition="in" filter="wipe(left)">
                                      <p:cBhvr>
                                        <p:cTn id="13" dur="500"/>
                                        <p:tgtEl>
                                          <p:spTgt spid="6">
                                            <p:txEl>
                                              <p:pRg st="4" end="4"/>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6">
                                            <p:txEl>
                                              <p:pRg st="6" end="6"/>
                                            </p:txEl>
                                          </p:spTgt>
                                        </p:tgtEl>
                                        <p:attrNameLst>
                                          <p:attrName>style.visibility</p:attrName>
                                        </p:attrNameLst>
                                      </p:cBhvr>
                                      <p:to>
                                        <p:strVal val="visible"/>
                                      </p:to>
                                    </p:set>
                                    <p:animEffect transition="in" filter="wipe(left)">
                                      <p:cBhvr>
                                        <p:cTn id="16" dur="500"/>
                                        <p:tgtEl>
                                          <p:spTgt spid="6">
                                            <p:txEl>
                                              <p:pRg st="6" end="6"/>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animEffect transition="in" filter="wipe(left)">
                                      <p:cBhvr>
                                        <p:cTn id="19"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626563" y="526713"/>
            <a:ext cx="449352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（三）选择合适的融资方式</a:t>
            </a:r>
            <a:endParaRPr lang="zh-CN" altLang="en-US"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002767"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8" name="空心弧 7"/>
          <p:cNvSpPr/>
          <p:nvPr/>
        </p:nvSpPr>
        <p:spPr>
          <a:xfrm>
            <a:off x="5206275" y="4294006"/>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34"/>
          <p:cNvSpPr/>
          <p:nvPr/>
        </p:nvSpPr>
        <p:spPr>
          <a:xfrm rot="12175949">
            <a:off x="7832028" y="3551616"/>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12"/>
          <p:cNvGrpSpPr/>
          <p:nvPr/>
        </p:nvGrpSpPr>
        <p:grpSpPr>
          <a:xfrm rot="14490235">
            <a:off x="9088066" y="4336697"/>
            <a:ext cx="759550" cy="986833"/>
            <a:chOff x="4020870" y="2194485"/>
            <a:chExt cx="1102258" cy="1432090"/>
          </a:xfrm>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6"/>
          <p:cNvGrpSpPr/>
          <p:nvPr/>
        </p:nvGrpSpPr>
        <p:grpSpPr>
          <a:xfrm rot="9469324">
            <a:off x="6034826" y="3433303"/>
            <a:ext cx="759550" cy="986833"/>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椭圆 34"/>
          <p:cNvSpPr/>
          <p:nvPr/>
        </p:nvSpPr>
        <p:spPr>
          <a:xfrm rot="6898919">
            <a:off x="4773725" y="455169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6736851" y="4720101"/>
            <a:ext cx="1643637" cy="1612685"/>
            <a:chOff x="6736851" y="4720101"/>
            <a:chExt cx="1643637" cy="1612685"/>
          </a:xfrm>
        </p:grpSpPr>
        <p:grpSp>
          <p:nvGrpSpPr>
            <p:cNvPr id="19" name="组合 25"/>
            <p:cNvGrpSpPr/>
            <p:nvPr/>
          </p:nvGrpSpPr>
          <p:grpSpPr>
            <a:xfrm>
              <a:off x="6736851" y="4720101"/>
              <a:ext cx="1643637" cy="1612685"/>
              <a:chOff x="392108" y="661506"/>
              <a:chExt cx="4077292" cy="4000500"/>
            </a:xfrm>
            <a:effectLst>
              <a:outerShdw blurRad="444500" dist="254000" dir="8100000" algn="tr" rotWithShape="0">
                <a:prstClr val="black">
                  <a:alpha val="50000"/>
                </a:prstClr>
              </a:outerShdw>
            </a:effectLst>
          </p:grpSpPr>
          <p:sp>
            <p:nvSpPr>
              <p:cNvPr id="21" name="同心圆 20"/>
              <p:cNvSpPr/>
              <p:nvPr/>
            </p:nvSpPr>
            <p:spPr>
              <a:xfrm>
                <a:off x="468899" y="661506"/>
                <a:ext cx="4000501"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Box 19"/>
            <p:cNvSpPr txBox="1"/>
            <p:nvPr/>
          </p:nvSpPr>
          <p:spPr>
            <a:xfrm>
              <a:off x="6958282" y="4915945"/>
              <a:ext cx="1364817" cy="1200329"/>
            </a:xfrm>
            <a:prstGeom prst="rect">
              <a:avLst/>
            </a:prstGeom>
            <a:noFill/>
          </p:spPr>
          <p:txBody>
            <a:bodyPr wrap="square" rtlCol="0">
              <a:spAutoFit/>
            </a:bodyPr>
            <a:lstStyle/>
            <a:p>
              <a:r>
                <a:rPr lang="zh-CN" altLang="en-US" sz="3600" spc="3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融资渠道</a:t>
              </a:r>
              <a:endPar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4679607" y="5334705"/>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6190613" y="3547407"/>
            <a:ext cx="651231" cy="584775"/>
          </a:xfrm>
          <a:prstGeom prst="rect">
            <a:avLst/>
          </a:prstGeom>
          <a:noFill/>
        </p:spPr>
        <p:txBody>
          <a:bodyPr wrap="squar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9362776" y="4516374"/>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8066578" y="3625159"/>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4863953" y="4640232"/>
            <a:ext cx="412292"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8"/>
          <p:cNvSpPr txBox="1"/>
          <p:nvPr/>
        </p:nvSpPr>
        <p:spPr>
          <a:xfrm>
            <a:off x="3568244" y="4112071"/>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银行贷款</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5140328" y="2973100"/>
            <a:ext cx="2395046" cy="424732"/>
          </a:xfrm>
          <a:prstGeom prst="rect">
            <a:avLst/>
          </a:prstGeom>
          <a:noFill/>
        </p:spPr>
        <p:txBody>
          <a:bodyPr wrap="square" rtlCol="0">
            <a:spAutoFit/>
          </a:bodyPr>
          <a:lstStyle/>
          <a:p>
            <a:pPr lvl="0">
              <a:lnSpc>
                <a:spcPct val="90000"/>
              </a:lnSpc>
              <a:spcBef>
                <a:spcPct val="0"/>
              </a:spcBef>
              <a:spcAft>
                <a:spcPct val="35000"/>
              </a:spcAft>
            </a:pP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企业债券</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8603877" y="3485031"/>
            <a:ext cx="1563458" cy="461665"/>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信托基金</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9575334" y="4695447"/>
            <a:ext cx="2525602" cy="830997"/>
          </a:xfrm>
          <a:prstGeom prst="rect">
            <a:avLst/>
          </a:prstGeom>
          <a:noFill/>
        </p:spPr>
        <p:txBody>
          <a:bodyPr wrap="square" rtlCol="0">
            <a:spAutoFit/>
          </a:bodyPr>
          <a:lstStyle/>
          <a:p>
            <a:pPr algn="ct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资产证券化（</a:t>
            </a:r>
            <a:r>
              <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ABS</a:t>
            </a: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2913888" y="1694688"/>
            <a:ext cx="8400288" cy="523220"/>
          </a:xfrm>
          <a:prstGeom prst="rect">
            <a:avLst/>
          </a:prstGeom>
          <a:noFill/>
        </p:spPr>
        <p:txBody>
          <a:bodyPr wrap="square" rtlCol="0">
            <a:spAutoFit/>
          </a:bodyPr>
          <a:lstStyle/>
          <a:p>
            <a:pPr marL="285750" indent="-285750">
              <a:buFont typeface="Arial" panose="020B0604020202020204" pitchFamily="34" charset="0"/>
              <a:buChar char="•"/>
            </a:pPr>
            <a:r>
              <a:rPr lang="zh-CN" altLang="en-US" sz="2800" dirty="0" smtClean="0">
                <a:latin typeface="微软雅黑" panose="020B0503020204020204" pitchFamily="34" charset="-122"/>
                <a:ea typeface="微软雅黑" panose="020B0503020204020204" pitchFamily="34" charset="-122"/>
              </a:rPr>
              <a:t>撬动更大的社会资本参与</a:t>
            </a:r>
            <a:r>
              <a:rPr lang="en-US" altLang="zh-CN" sz="2800" dirty="0" smtClean="0">
                <a:latin typeface="微软雅黑" panose="020B0503020204020204" pitchFamily="34" charset="-122"/>
                <a:ea typeface="微软雅黑" panose="020B0503020204020204" pitchFamily="34" charset="-122"/>
              </a:rPr>
              <a:t>PPP</a:t>
            </a:r>
            <a:r>
              <a:rPr lang="zh-CN" altLang="en-US" sz="2800" dirty="0" smtClean="0">
                <a:latin typeface="微软雅黑" panose="020B0503020204020204" pitchFamily="34" charset="-122"/>
                <a:ea typeface="微软雅黑" panose="020B0503020204020204" pitchFamily="34" charset="-122"/>
              </a:rPr>
              <a:t>项目是一个核心问题</a:t>
            </a:r>
            <a:endParaRPr lang="zh-CN" altLang="en-US" sz="28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328416" y="4932619"/>
            <a:ext cx="1351191" cy="120032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目前</a:t>
            </a:r>
            <a:r>
              <a:rPr lang="en-US" altLang="zh-CN" dirty="0" smtClean="0">
                <a:latin typeface="微软雅黑" panose="020B0503020204020204" pitchFamily="34" charset="-122"/>
                <a:ea typeface="微软雅黑" panose="020B0503020204020204" pitchFamily="34" charset="-122"/>
              </a:rPr>
              <a:t>PPP</a:t>
            </a:r>
            <a:r>
              <a:rPr lang="zh-CN" altLang="en-US" dirty="0" smtClean="0">
                <a:latin typeface="微软雅黑" panose="020B0503020204020204" pitchFamily="34" charset="-122"/>
                <a:ea typeface="微软雅黑" panose="020B0503020204020204" pitchFamily="34" charset="-122"/>
              </a:rPr>
              <a:t>项目主要融资方式是银行贷款）</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300"/>
                                        <p:tgtEl>
                                          <p:spTgt spid="29"/>
                                        </p:tgtEl>
                                        <p:attrNameLst>
                                          <p:attrName>ppt_x</p:attrName>
                                        </p:attrNameLst>
                                      </p:cBhvr>
                                      <p:tavLst>
                                        <p:tav tm="0">
                                          <p:val>
                                            <p:strVal val="#ppt_x-#ppt_w*1.125000"/>
                                          </p:val>
                                        </p:tav>
                                        <p:tav tm="100000">
                                          <p:val>
                                            <p:strVal val="#ppt_x"/>
                                          </p:val>
                                        </p:tav>
                                      </p:tavLst>
                                    </p:anim>
                                    <p:animEffect transition="in" filter="wipe(right)">
                                      <p:cBhvr>
                                        <p:cTn id="52" dur="300"/>
                                        <p:tgtEl>
                                          <p:spTgt spid="29"/>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300"/>
                                        <p:tgtEl>
                                          <p:spTgt spid="30"/>
                                        </p:tgtEl>
                                        <p:attrNameLst>
                                          <p:attrName>ppt_x</p:attrName>
                                        </p:attrNameLst>
                                      </p:cBhvr>
                                      <p:tavLst>
                                        <p:tav tm="0">
                                          <p:val>
                                            <p:strVal val="#ppt_x-#ppt_w*1.125000"/>
                                          </p:val>
                                        </p:tav>
                                        <p:tav tm="100000">
                                          <p:val>
                                            <p:strVal val="#ppt_x"/>
                                          </p:val>
                                        </p:tav>
                                      </p:tavLst>
                                    </p:anim>
                                    <p:animEffect transition="in" filter="wipe(right)">
                                      <p:cBhvr>
                                        <p:cTn id="56" dur="300"/>
                                        <p:tgtEl>
                                          <p:spTgt spid="30"/>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300"/>
                                        <p:tgtEl>
                                          <p:spTgt spid="31"/>
                                        </p:tgtEl>
                                        <p:attrNameLst>
                                          <p:attrName>ppt_x</p:attrName>
                                        </p:attrNameLst>
                                      </p:cBhvr>
                                      <p:tavLst>
                                        <p:tav tm="0">
                                          <p:val>
                                            <p:strVal val="#ppt_x-#ppt_w*1.125000"/>
                                          </p:val>
                                        </p:tav>
                                        <p:tav tm="100000">
                                          <p:val>
                                            <p:strVal val="#ppt_x"/>
                                          </p:val>
                                        </p:tav>
                                      </p:tavLst>
                                    </p:anim>
                                    <p:animEffect transition="in" filter="wipe(right)">
                                      <p:cBhvr>
                                        <p:cTn id="60" dur="300"/>
                                        <p:tgtEl>
                                          <p:spTgt spid="31"/>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300"/>
                                        <p:tgtEl>
                                          <p:spTgt spid="32"/>
                                        </p:tgtEl>
                                        <p:attrNameLst>
                                          <p:attrName>ppt_x</p:attrName>
                                        </p:attrNameLst>
                                      </p:cBhvr>
                                      <p:tavLst>
                                        <p:tav tm="0">
                                          <p:val>
                                            <p:strVal val="#ppt_x-#ppt_w*1.125000"/>
                                          </p:val>
                                        </p:tav>
                                        <p:tav tm="100000">
                                          <p:val>
                                            <p:strVal val="#ppt_x"/>
                                          </p:val>
                                        </p:tav>
                                      </p:tavLst>
                                    </p:anim>
                                    <p:animEffect transition="in" filter="wipe(right)">
                                      <p:cBhvr>
                                        <p:cTn id="64" dur="300"/>
                                        <p:tgtEl>
                                          <p:spTgt spid="32"/>
                                        </p:tgtEl>
                                      </p:cBhvr>
                                    </p:animEffect>
                                  </p:childTnLst>
                                </p:cTn>
                              </p:par>
                              <p:par>
                                <p:cTn id="65" presetID="2" presetClass="entr" presetSubtype="4"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7" grpId="0" animBg="1"/>
      <p:bldP spid="24" grpId="0"/>
      <p:bldP spid="25" grpId="0"/>
      <p:bldP spid="27" grpId="0"/>
      <p:bldP spid="28" grpId="0"/>
      <p:bldP spid="29" grpId="0"/>
      <p:bldP spid="30" grpId="0"/>
      <p:bldP spid="31" grpId="0"/>
      <p:bldP spid="32" grpId="0"/>
      <p:bldP spid="6"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7328006" y="4295216"/>
            <a:ext cx="3627916" cy="1754326"/>
          </a:xfrm>
          <a:prstGeom prst="rect">
            <a:avLst/>
          </a:prstGeom>
          <a:noFill/>
        </p:spPr>
        <p:txBody>
          <a:bodyPr wrap="none" rtlCol="0">
            <a:spAutoFit/>
          </a:bodyPr>
          <a:lstStyle/>
          <a:p>
            <a:pPr algn="ctr"/>
            <a:r>
              <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PPP</a:t>
            </a: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项目的</a:t>
            </a:r>
            <a:endPar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契约精神</a:t>
            </a:r>
            <a:endParaRPr lang="zh-CN" altLang="zh-CN" sz="5400" b="1" kern="100" dirty="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文本框 42"/>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第五部分</a:t>
            </a:r>
            <a:endParaRPr lang="zh-CN" altLang="en-US" sz="2800" dirty="0">
              <a:solidFill>
                <a:srgbClr val="152F47"/>
              </a:solidFill>
            </a:endParaRPr>
          </a:p>
        </p:txBody>
      </p:sp>
      <p:grpSp>
        <p:nvGrpSpPr>
          <p:cNvPr id="45" name="组合 44"/>
          <p:cNvGrpSpPr/>
          <p:nvPr/>
        </p:nvGrpSpPr>
        <p:grpSpPr>
          <a:xfrm>
            <a:off x="8125599" y="1434035"/>
            <a:ext cx="2036802" cy="2036802"/>
            <a:chOff x="8125599" y="1434035"/>
            <a:chExt cx="2036802" cy="2036802"/>
          </a:xfrm>
        </p:grpSpPr>
        <p:sp>
          <p:nvSpPr>
            <p:cNvPr id="46" name="椭圆 45"/>
            <p:cNvSpPr/>
            <p:nvPr/>
          </p:nvSpPr>
          <p:spPr>
            <a:xfrm>
              <a:off x="8125599" y="1434035"/>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57" name="等腰三角形 56"/>
          <p:cNvSpPr/>
          <p:nvPr/>
        </p:nvSpPr>
        <p:spPr>
          <a:xfrm>
            <a:off x="1397685" y="2561878"/>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4174602" y="1361113"/>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3600000">
            <a:off x="1772153" y="3145433"/>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2185643" y="2831057"/>
            <a:ext cx="1651895" cy="142404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flipV="1">
            <a:off x="2450966" y="4361712"/>
            <a:ext cx="1607028" cy="1385368"/>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1018279" y="5875881"/>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4136223" y="3388477"/>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610252" y="1115410"/>
            <a:ext cx="710484" cy="612486"/>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023476" y="1823226"/>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3600000">
            <a:off x="2121926" y="574600"/>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3600000">
            <a:off x="4269102" y="1947027"/>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3600000">
            <a:off x="1137024" y="3958638"/>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10800000">
            <a:off x="4883526" y="4121448"/>
            <a:ext cx="753288" cy="649319"/>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3504532" y="2709292"/>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flipV="1">
            <a:off x="3522390" y="3428846"/>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3600000">
            <a:off x="2109094" y="2388863"/>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3600000">
            <a:off x="2245792" y="5224738"/>
            <a:ext cx="681747" cy="587713"/>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a:off x="4338622" y="42349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flipV="1">
            <a:off x="2457430" y="1578048"/>
            <a:ext cx="1828691" cy="1576457"/>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2766481" y="1637609"/>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完备合同</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体系</a:t>
            </a:r>
            <a:endParaRPr lang="zh-CN" altLang="en-US" sz="2000" b="0" dirty="0">
              <a:solidFill>
                <a:schemeClr val="bg1">
                  <a:lumMod val="95000"/>
                </a:schemeClr>
              </a:solidFill>
            </a:endParaRPr>
          </a:p>
        </p:txBody>
      </p:sp>
      <p:sp>
        <p:nvSpPr>
          <p:cNvPr id="77" name="文本框 76"/>
          <p:cNvSpPr txBox="1"/>
          <p:nvPr/>
        </p:nvSpPr>
        <p:spPr>
          <a:xfrm>
            <a:off x="2417584" y="3411632"/>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风险</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防控机制</a:t>
            </a:r>
            <a:endParaRPr lang="zh-CN" altLang="en-US" sz="2000" b="0" dirty="0">
              <a:solidFill>
                <a:schemeClr val="bg1">
                  <a:lumMod val="95000"/>
                </a:schemeClr>
              </a:solidFill>
            </a:endParaRPr>
          </a:p>
        </p:txBody>
      </p:sp>
      <p:sp>
        <p:nvSpPr>
          <p:cNvPr id="78" name="文本框 77"/>
          <p:cNvSpPr txBox="1"/>
          <p:nvPr/>
        </p:nvSpPr>
        <p:spPr>
          <a:xfrm>
            <a:off x="2649186" y="4427827"/>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争议协调</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解决</a:t>
            </a:r>
            <a:endParaRPr lang="zh-CN" altLang="en-US" sz="2000" b="0" dirty="0">
              <a:solidFill>
                <a:schemeClr val="bg1">
                  <a:lumMod val="95000"/>
                </a:schemeClr>
              </a:solidFill>
            </a:endParaRPr>
          </a:p>
        </p:txBody>
      </p:sp>
      <p:sp>
        <p:nvSpPr>
          <p:cNvPr id="79" name="等腰三角形 78"/>
          <p:cNvSpPr/>
          <p:nvPr/>
        </p:nvSpPr>
        <p:spPr>
          <a:xfrm rot="18000000" flipV="1">
            <a:off x="3398115" y="5493521"/>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a:off x="1079823" y="3355182"/>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1797649" y="4364673"/>
            <a:ext cx="968832" cy="89056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600" decel="100000"/>
                                        <p:tgtEl>
                                          <p:spTgt spid="45"/>
                                        </p:tgtEl>
                                      </p:cBhvr>
                                    </p:animEffect>
                                    <p:anim calcmode="lin" valueType="num">
                                      <p:cBhvr>
                                        <p:cTn id="8" dur="600" decel="100000" fill="hold"/>
                                        <p:tgtEl>
                                          <p:spTgt spid="45"/>
                                        </p:tgtEl>
                                        <p:attrNameLst>
                                          <p:attrName>style.rotation</p:attrName>
                                        </p:attrNameLst>
                                      </p:cBhvr>
                                      <p:tavLst>
                                        <p:tav tm="0">
                                          <p:val>
                                            <p:fltVal val="-90"/>
                                          </p:val>
                                        </p:tav>
                                        <p:tav tm="100000">
                                          <p:val>
                                            <p:fltVal val="0"/>
                                          </p:val>
                                        </p:tav>
                                      </p:tavLst>
                                    </p:anim>
                                    <p:anim calcmode="lin" valueType="num">
                                      <p:cBhvr>
                                        <p:cTn id="9" dur="600" decel="100000" fill="hold"/>
                                        <p:tgtEl>
                                          <p:spTgt spid="45"/>
                                        </p:tgtEl>
                                        <p:attrNameLst>
                                          <p:attrName>ppt_x</p:attrName>
                                        </p:attrNameLst>
                                      </p:cBhvr>
                                      <p:tavLst>
                                        <p:tav tm="0">
                                          <p:val>
                                            <p:strVal val="#ppt_x+0.4"/>
                                          </p:val>
                                        </p:tav>
                                        <p:tav tm="100000">
                                          <p:val>
                                            <p:strVal val="#ppt_x-0.05"/>
                                          </p:val>
                                        </p:tav>
                                      </p:tavLst>
                                    </p:anim>
                                    <p:anim calcmode="lin" valueType="num">
                                      <p:cBhvr>
                                        <p:cTn id="10" dur="600" decel="100000" fill="hold"/>
                                        <p:tgtEl>
                                          <p:spTgt spid="45"/>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45"/>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4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900" decel="100000" fill="hold"/>
                                        <p:tgtEl>
                                          <p:spTgt spid="4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dissolve">
                                      <p:cBhvr>
                                        <p:cTn id="23" dur="500"/>
                                        <p:tgtEl>
                                          <p:spTgt spid="31"/>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p:cTn id="26" dur="500" fill="hold"/>
                                        <p:tgtEl>
                                          <p:spTgt spid="76"/>
                                        </p:tgtEl>
                                        <p:attrNameLst>
                                          <p:attrName>ppt_w</p:attrName>
                                        </p:attrNameLst>
                                      </p:cBhvr>
                                      <p:tavLst>
                                        <p:tav tm="0">
                                          <p:val>
                                            <p:fltVal val="0"/>
                                          </p:val>
                                        </p:tav>
                                        <p:tav tm="100000">
                                          <p:val>
                                            <p:strVal val="#ppt_w"/>
                                          </p:val>
                                        </p:tav>
                                      </p:tavLst>
                                    </p:anim>
                                    <p:anim calcmode="lin" valueType="num">
                                      <p:cBhvr>
                                        <p:cTn id="27" dur="500" fill="hold"/>
                                        <p:tgtEl>
                                          <p:spTgt spid="76"/>
                                        </p:tgtEl>
                                        <p:attrNameLst>
                                          <p:attrName>ppt_h</p:attrName>
                                        </p:attrNameLst>
                                      </p:cBhvr>
                                      <p:tavLst>
                                        <p:tav tm="0">
                                          <p:val>
                                            <p:fltVal val="0"/>
                                          </p:val>
                                        </p:tav>
                                        <p:tav tm="100000">
                                          <p:val>
                                            <p:strVal val="#ppt_h"/>
                                          </p:val>
                                        </p:tav>
                                      </p:tavLst>
                                    </p:anim>
                                    <p:anim calcmode="lin" valueType="num">
                                      <p:cBhvr>
                                        <p:cTn id="28" dur="500" fill="hold"/>
                                        <p:tgtEl>
                                          <p:spTgt spid="76"/>
                                        </p:tgtEl>
                                        <p:attrNameLst>
                                          <p:attrName>style.rotation</p:attrName>
                                        </p:attrNameLst>
                                      </p:cBhvr>
                                      <p:tavLst>
                                        <p:tav tm="0">
                                          <p:val>
                                            <p:fltVal val="360"/>
                                          </p:val>
                                        </p:tav>
                                        <p:tav tm="100000">
                                          <p:val>
                                            <p:fltVal val="0"/>
                                          </p:val>
                                        </p:tav>
                                      </p:tavLst>
                                    </p:anim>
                                    <p:animEffect transition="in" filter="fade">
                                      <p:cBhvr>
                                        <p:cTn id="29" dur="500"/>
                                        <p:tgtEl>
                                          <p:spTgt spid="76"/>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 calcmode="lin" valueType="num">
                                      <p:cBhvr>
                                        <p:cTn id="34" dur="500" fill="hold"/>
                                        <p:tgtEl>
                                          <p:spTgt spid="75"/>
                                        </p:tgtEl>
                                        <p:attrNameLst>
                                          <p:attrName>style.rotation</p:attrName>
                                        </p:attrNameLst>
                                      </p:cBhvr>
                                      <p:tavLst>
                                        <p:tav tm="0">
                                          <p:val>
                                            <p:fltVal val="360"/>
                                          </p:val>
                                        </p:tav>
                                        <p:tav tm="100000">
                                          <p:val>
                                            <p:fltVal val="0"/>
                                          </p:val>
                                        </p:tav>
                                      </p:tavLst>
                                    </p:anim>
                                    <p:animEffect transition="in" filter="fade">
                                      <p:cBhvr>
                                        <p:cTn id="35" dur="500"/>
                                        <p:tgtEl>
                                          <p:spTgt spid="75"/>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p:cTn id="38" dur="500" fill="hold"/>
                                        <p:tgtEl>
                                          <p:spTgt spid="77"/>
                                        </p:tgtEl>
                                        <p:attrNameLst>
                                          <p:attrName>ppt_w</p:attrName>
                                        </p:attrNameLst>
                                      </p:cBhvr>
                                      <p:tavLst>
                                        <p:tav tm="0">
                                          <p:val>
                                            <p:fltVal val="0"/>
                                          </p:val>
                                        </p:tav>
                                        <p:tav tm="100000">
                                          <p:val>
                                            <p:strVal val="#ppt_w"/>
                                          </p:val>
                                        </p:tav>
                                      </p:tavLst>
                                    </p:anim>
                                    <p:anim calcmode="lin" valueType="num">
                                      <p:cBhvr>
                                        <p:cTn id="39" dur="500" fill="hold"/>
                                        <p:tgtEl>
                                          <p:spTgt spid="77"/>
                                        </p:tgtEl>
                                        <p:attrNameLst>
                                          <p:attrName>ppt_h</p:attrName>
                                        </p:attrNameLst>
                                      </p:cBhvr>
                                      <p:tavLst>
                                        <p:tav tm="0">
                                          <p:val>
                                            <p:fltVal val="0"/>
                                          </p:val>
                                        </p:tav>
                                        <p:tav tm="100000">
                                          <p:val>
                                            <p:strVal val="#ppt_h"/>
                                          </p:val>
                                        </p:tav>
                                      </p:tavLst>
                                    </p:anim>
                                    <p:anim calcmode="lin" valueType="num">
                                      <p:cBhvr>
                                        <p:cTn id="40" dur="500" fill="hold"/>
                                        <p:tgtEl>
                                          <p:spTgt spid="77"/>
                                        </p:tgtEl>
                                        <p:attrNameLst>
                                          <p:attrName>style.rotation</p:attrName>
                                        </p:attrNameLst>
                                      </p:cBhvr>
                                      <p:tavLst>
                                        <p:tav tm="0">
                                          <p:val>
                                            <p:fltVal val="360"/>
                                          </p:val>
                                        </p:tav>
                                        <p:tav tm="100000">
                                          <p:val>
                                            <p:fltVal val="0"/>
                                          </p:val>
                                        </p:tav>
                                      </p:tavLst>
                                    </p:anim>
                                    <p:animEffect transition="in" filter="fade">
                                      <p:cBhvr>
                                        <p:cTn id="41" dur="500"/>
                                        <p:tgtEl>
                                          <p:spTgt spid="7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p:cTn id="44" dur="500" fill="hold"/>
                                        <p:tgtEl>
                                          <p:spTgt spid="60"/>
                                        </p:tgtEl>
                                        <p:attrNameLst>
                                          <p:attrName>ppt_w</p:attrName>
                                        </p:attrNameLst>
                                      </p:cBhvr>
                                      <p:tavLst>
                                        <p:tav tm="0">
                                          <p:val>
                                            <p:fltVal val="0"/>
                                          </p:val>
                                        </p:tav>
                                        <p:tav tm="100000">
                                          <p:val>
                                            <p:strVal val="#ppt_w"/>
                                          </p:val>
                                        </p:tav>
                                      </p:tavLst>
                                    </p:anim>
                                    <p:anim calcmode="lin" valueType="num">
                                      <p:cBhvr>
                                        <p:cTn id="45" dur="500" fill="hold"/>
                                        <p:tgtEl>
                                          <p:spTgt spid="60"/>
                                        </p:tgtEl>
                                        <p:attrNameLst>
                                          <p:attrName>ppt_h</p:attrName>
                                        </p:attrNameLst>
                                      </p:cBhvr>
                                      <p:tavLst>
                                        <p:tav tm="0">
                                          <p:val>
                                            <p:fltVal val="0"/>
                                          </p:val>
                                        </p:tav>
                                        <p:tav tm="100000">
                                          <p:val>
                                            <p:strVal val="#ppt_h"/>
                                          </p:val>
                                        </p:tav>
                                      </p:tavLst>
                                    </p:anim>
                                    <p:anim calcmode="lin" valueType="num">
                                      <p:cBhvr>
                                        <p:cTn id="46" dur="500" fill="hold"/>
                                        <p:tgtEl>
                                          <p:spTgt spid="60"/>
                                        </p:tgtEl>
                                        <p:attrNameLst>
                                          <p:attrName>style.rotation</p:attrName>
                                        </p:attrNameLst>
                                      </p:cBhvr>
                                      <p:tavLst>
                                        <p:tav tm="0">
                                          <p:val>
                                            <p:fltVal val="360"/>
                                          </p:val>
                                        </p:tav>
                                        <p:tav tm="100000">
                                          <p:val>
                                            <p:fltVal val="0"/>
                                          </p:val>
                                        </p:tav>
                                      </p:tavLst>
                                    </p:anim>
                                    <p:animEffect transition="in" filter="fade">
                                      <p:cBhvr>
                                        <p:cTn id="47" dur="500"/>
                                        <p:tgtEl>
                                          <p:spTgt spid="60"/>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 calcmode="lin" valueType="num">
                                      <p:cBhvr>
                                        <p:cTn id="50" dur="500" fill="hold"/>
                                        <p:tgtEl>
                                          <p:spTgt spid="78"/>
                                        </p:tgtEl>
                                        <p:attrNameLst>
                                          <p:attrName>ppt_w</p:attrName>
                                        </p:attrNameLst>
                                      </p:cBhvr>
                                      <p:tavLst>
                                        <p:tav tm="0">
                                          <p:val>
                                            <p:fltVal val="0"/>
                                          </p:val>
                                        </p:tav>
                                        <p:tav tm="100000">
                                          <p:val>
                                            <p:strVal val="#ppt_w"/>
                                          </p:val>
                                        </p:tav>
                                      </p:tavLst>
                                    </p:anim>
                                    <p:anim calcmode="lin" valueType="num">
                                      <p:cBhvr>
                                        <p:cTn id="51" dur="500" fill="hold"/>
                                        <p:tgtEl>
                                          <p:spTgt spid="78"/>
                                        </p:tgtEl>
                                        <p:attrNameLst>
                                          <p:attrName>ppt_h</p:attrName>
                                        </p:attrNameLst>
                                      </p:cBhvr>
                                      <p:tavLst>
                                        <p:tav tm="0">
                                          <p:val>
                                            <p:fltVal val="0"/>
                                          </p:val>
                                        </p:tav>
                                        <p:tav tm="100000">
                                          <p:val>
                                            <p:strVal val="#ppt_h"/>
                                          </p:val>
                                        </p:tav>
                                      </p:tavLst>
                                    </p:anim>
                                    <p:anim calcmode="lin" valueType="num">
                                      <p:cBhvr>
                                        <p:cTn id="52" dur="500" fill="hold"/>
                                        <p:tgtEl>
                                          <p:spTgt spid="78"/>
                                        </p:tgtEl>
                                        <p:attrNameLst>
                                          <p:attrName>style.rotation</p:attrName>
                                        </p:attrNameLst>
                                      </p:cBhvr>
                                      <p:tavLst>
                                        <p:tav tm="0">
                                          <p:val>
                                            <p:fltVal val="360"/>
                                          </p:val>
                                        </p:tav>
                                        <p:tav tm="100000">
                                          <p:val>
                                            <p:fltVal val="0"/>
                                          </p:val>
                                        </p:tav>
                                      </p:tavLst>
                                    </p:anim>
                                    <p:animEffect transition="in" filter="fade">
                                      <p:cBhvr>
                                        <p:cTn id="53" dur="500"/>
                                        <p:tgtEl>
                                          <p:spTgt spid="78"/>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p:cTn id="56" dur="500" fill="hold"/>
                                        <p:tgtEl>
                                          <p:spTgt spid="61"/>
                                        </p:tgtEl>
                                        <p:attrNameLst>
                                          <p:attrName>ppt_w</p:attrName>
                                        </p:attrNameLst>
                                      </p:cBhvr>
                                      <p:tavLst>
                                        <p:tav tm="0">
                                          <p:val>
                                            <p:fltVal val="0"/>
                                          </p:val>
                                        </p:tav>
                                        <p:tav tm="100000">
                                          <p:val>
                                            <p:strVal val="#ppt_w"/>
                                          </p:val>
                                        </p:tav>
                                      </p:tavLst>
                                    </p:anim>
                                    <p:anim calcmode="lin" valueType="num">
                                      <p:cBhvr>
                                        <p:cTn id="57" dur="500" fill="hold"/>
                                        <p:tgtEl>
                                          <p:spTgt spid="61"/>
                                        </p:tgtEl>
                                        <p:attrNameLst>
                                          <p:attrName>ppt_h</p:attrName>
                                        </p:attrNameLst>
                                      </p:cBhvr>
                                      <p:tavLst>
                                        <p:tav tm="0">
                                          <p:val>
                                            <p:fltVal val="0"/>
                                          </p:val>
                                        </p:tav>
                                        <p:tav tm="100000">
                                          <p:val>
                                            <p:strVal val="#ppt_h"/>
                                          </p:val>
                                        </p:tav>
                                      </p:tavLst>
                                    </p:anim>
                                    <p:anim calcmode="lin" valueType="num">
                                      <p:cBhvr>
                                        <p:cTn id="58" dur="500" fill="hold"/>
                                        <p:tgtEl>
                                          <p:spTgt spid="61"/>
                                        </p:tgtEl>
                                        <p:attrNameLst>
                                          <p:attrName>style.rotation</p:attrName>
                                        </p:attrNameLst>
                                      </p:cBhvr>
                                      <p:tavLst>
                                        <p:tav tm="0">
                                          <p:val>
                                            <p:fltVal val="360"/>
                                          </p:val>
                                        </p:tav>
                                        <p:tav tm="100000">
                                          <p:val>
                                            <p:fltVal val="0"/>
                                          </p:val>
                                        </p:tav>
                                      </p:tavLst>
                                    </p:anim>
                                    <p:animEffect transition="in" filter="fade">
                                      <p:cBhvr>
                                        <p:cTn id="59" dur="500"/>
                                        <p:tgtEl>
                                          <p:spTgt spid="6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ppt_w</p:attrName>
                                        </p:attrNameLst>
                                      </p:cBhvr>
                                      <p:tavLst>
                                        <p:tav tm="0">
                                          <p:val>
                                            <p:fltVal val="0"/>
                                          </p:val>
                                        </p:tav>
                                        <p:tav tm="100000">
                                          <p:val>
                                            <p:strVal val="#ppt_w"/>
                                          </p:val>
                                        </p:tav>
                                      </p:tavLst>
                                    </p:anim>
                                    <p:anim calcmode="lin" valueType="num">
                                      <p:cBhvr>
                                        <p:cTn id="63" dur="500" fill="hold"/>
                                        <p:tgtEl>
                                          <p:spTgt spid="58"/>
                                        </p:tgtEl>
                                        <p:attrNameLst>
                                          <p:attrName>ppt_h</p:attrName>
                                        </p:attrNameLst>
                                      </p:cBhvr>
                                      <p:tavLst>
                                        <p:tav tm="0">
                                          <p:val>
                                            <p:fltVal val="0"/>
                                          </p:val>
                                        </p:tav>
                                        <p:tav tm="100000">
                                          <p:val>
                                            <p:strVal val="#ppt_h"/>
                                          </p:val>
                                        </p:tav>
                                      </p:tavLst>
                                    </p:anim>
                                    <p:anim calcmode="lin" valueType="num">
                                      <p:cBhvr>
                                        <p:cTn id="64" dur="500" fill="hold"/>
                                        <p:tgtEl>
                                          <p:spTgt spid="58"/>
                                        </p:tgtEl>
                                        <p:attrNameLst>
                                          <p:attrName>style.rotation</p:attrName>
                                        </p:attrNameLst>
                                      </p:cBhvr>
                                      <p:tavLst>
                                        <p:tav tm="0">
                                          <p:val>
                                            <p:fltVal val="360"/>
                                          </p:val>
                                        </p:tav>
                                        <p:tav tm="100000">
                                          <p:val>
                                            <p:fltVal val="0"/>
                                          </p:val>
                                        </p:tav>
                                      </p:tavLst>
                                    </p:anim>
                                    <p:animEffect transition="in" filter="fade">
                                      <p:cBhvr>
                                        <p:cTn id="65" dur="500"/>
                                        <p:tgtEl>
                                          <p:spTgt spid="58"/>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p:cTn id="68" dur="500" fill="hold"/>
                                        <p:tgtEl>
                                          <p:spTgt spid="64"/>
                                        </p:tgtEl>
                                        <p:attrNameLst>
                                          <p:attrName>ppt_w</p:attrName>
                                        </p:attrNameLst>
                                      </p:cBhvr>
                                      <p:tavLst>
                                        <p:tav tm="0">
                                          <p:val>
                                            <p:fltVal val="0"/>
                                          </p:val>
                                        </p:tav>
                                        <p:tav tm="100000">
                                          <p:val>
                                            <p:strVal val="#ppt_w"/>
                                          </p:val>
                                        </p:tav>
                                      </p:tavLst>
                                    </p:anim>
                                    <p:anim calcmode="lin" valueType="num">
                                      <p:cBhvr>
                                        <p:cTn id="69" dur="500" fill="hold"/>
                                        <p:tgtEl>
                                          <p:spTgt spid="64"/>
                                        </p:tgtEl>
                                        <p:attrNameLst>
                                          <p:attrName>ppt_h</p:attrName>
                                        </p:attrNameLst>
                                      </p:cBhvr>
                                      <p:tavLst>
                                        <p:tav tm="0">
                                          <p:val>
                                            <p:fltVal val="0"/>
                                          </p:val>
                                        </p:tav>
                                        <p:tav tm="100000">
                                          <p:val>
                                            <p:strVal val="#ppt_h"/>
                                          </p:val>
                                        </p:tav>
                                      </p:tavLst>
                                    </p:anim>
                                    <p:anim calcmode="lin" valueType="num">
                                      <p:cBhvr>
                                        <p:cTn id="70" dur="500" fill="hold"/>
                                        <p:tgtEl>
                                          <p:spTgt spid="64"/>
                                        </p:tgtEl>
                                        <p:attrNameLst>
                                          <p:attrName>style.rotation</p:attrName>
                                        </p:attrNameLst>
                                      </p:cBhvr>
                                      <p:tavLst>
                                        <p:tav tm="0">
                                          <p:val>
                                            <p:fltVal val="360"/>
                                          </p:val>
                                        </p:tav>
                                        <p:tav tm="100000">
                                          <p:val>
                                            <p:fltVal val="0"/>
                                          </p:val>
                                        </p:tav>
                                      </p:tavLst>
                                    </p:anim>
                                    <p:animEffect transition="in" filter="fade">
                                      <p:cBhvr>
                                        <p:cTn id="71" dur="500"/>
                                        <p:tgtEl>
                                          <p:spTgt spid="64"/>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67"/>
                                        </p:tgtEl>
                                        <p:attrNameLst>
                                          <p:attrName>style.visibility</p:attrName>
                                        </p:attrNameLst>
                                      </p:cBhvr>
                                      <p:to>
                                        <p:strVal val="visible"/>
                                      </p:to>
                                    </p:set>
                                    <p:anim calcmode="lin" valueType="num">
                                      <p:cBhvr>
                                        <p:cTn id="74" dur="500" fill="hold"/>
                                        <p:tgtEl>
                                          <p:spTgt spid="67"/>
                                        </p:tgtEl>
                                        <p:attrNameLst>
                                          <p:attrName>ppt_w</p:attrName>
                                        </p:attrNameLst>
                                      </p:cBhvr>
                                      <p:tavLst>
                                        <p:tav tm="0">
                                          <p:val>
                                            <p:fltVal val="0"/>
                                          </p:val>
                                        </p:tav>
                                        <p:tav tm="100000">
                                          <p:val>
                                            <p:strVal val="#ppt_w"/>
                                          </p:val>
                                        </p:tav>
                                      </p:tavLst>
                                    </p:anim>
                                    <p:anim calcmode="lin" valueType="num">
                                      <p:cBhvr>
                                        <p:cTn id="75" dur="500" fill="hold"/>
                                        <p:tgtEl>
                                          <p:spTgt spid="67"/>
                                        </p:tgtEl>
                                        <p:attrNameLst>
                                          <p:attrName>ppt_h</p:attrName>
                                        </p:attrNameLst>
                                      </p:cBhvr>
                                      <p:tavLst>
                                        <p:tav tm="0">
                                          <p:val>
                                            <p:fltVal val="0"/>
                                          </p:val>
                                        </p:tav>
                                        <p:tav tm="100000">
                                          <p:val>
                                            <p:strVal val="#ppt_h"/>
                                          </p:val>
                                        </p:tav>
                                      </p:tavLst>
                                    </p:anim>
                                    <p:anim calcmode="lin" valueType="num">
                                      <p:cBhvr>
                                        <p:cTn id="76" dur="500" fill="hold"/>
                                        <p:tgtEl>
                                          <p:spTgt spid="67"/>
                                        </p:tgtEl>
                                        <p:attrNameLst>
                                          <p:attrName>style.rotation</p:attrName>
                                        </p:attrNameLst>
                                      </p:cBhvr>
                                      <p:tavLst>
                                        <p:tav tm="0">
                                          <p:val>
                                            <p:fltVal val="360"/>
                                          </p:val>
                                        </p:tav>
                                        <p:tav tm="100000">
                                          <p:val>
                                            <p:fltVal val="0"/>
                                          </p:val>
                                        </p:tav>
                                      </p:tavLst>
                                    </p:anim>
                                    <p:animEffect transition="in" filter="fade">
                                      <p:cBhvr>
                                        <p:cTn id="77" dur="500"/>
                                        <p:tgtEl>
                                          <p:spTgt spid="67"/>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500" fill="hold"/>
                                        <p:tgtEl>
                                          <p:spTgt spid="65"/>
                                        </p:tgtEl>
                                        <p:attrNameLst>
                                          <p:attrName>ppt_w</p:attrName>
                                        </p:attrNameLst>
                                      </p:cBhvr>
                                      <p:tavLst>
                                        <p:tav tm="0">
                                          <p:val>
                                            <p:fltVal val="0"/>
                                          </p:val>
                                        </p:tav>
                                        <p:tav tm="100000">
                                          <p:val>
                                            <p:strVal val="#ppt_w"/>
                                          </p:val>
                                        </p:tav>
                                      </p:tavLst>
                                    </p:anim>
                                    <p:anim calcmode="lin" valueType="num">
                                      <p:cBhvr>
                                        <p:cTn id="81" dur="500" fill="hold"/>
                                        <p:tgtEl>
                                          <p:spTgt spid="65"/>
                                        </p:tgtEl>
                                        <p:attrNameLst>
                                          <p:attrName>ppt_h</p:attrName>
                                        </p:attrNameLst>
                                      </p:cBhvr>
                                      <p:tavLst>
                                        <p:tav tm="0">
                                          <p:val>
                                            <p:fltVal val="0"/>
                                          </p:val>
                                        </p:tav>
                                        <p:tav tm="100000">
                                          <p:val>
                                            <p:strVal val="#ppt_h"/>
                                          </p:val>
                                        </p:tav>
                                      </p:tavLst>
                                    </p:anim>
                                    <p:anim calcmode="lin" valueType="num">
                                      <p:cBhvr>
                                        <p:cTn id="82" dur="500" fill="hold"/>
                                        <p:tgtEl>
                                          <p:spTgt spid="65"/>
                                        </p:tgtEl>
                                        <p:attrNameLst>
                                          <p:attrName>style.rotation</p:attrName>
                                        </p:attrNameLst>
                                      </p:cBhvr>
                                      <p:tavLst>
                                        <p:tav tm="0">
                                          <p:val>
                                            <p:fltVal val="360"/>
                                          </p:val>
                                        </p:tav>
                                        <p:tav tm="100000">
                                          <p:val>
                                            <p:fltVal val="0"/>
                                          </p:val>
                                        </p:tav>
                                      </p:tavLst>
                                    </p:anim>
                                    <p:animEffect transition="in" filter="fade">
                                      <p:cBhvr>
                                        <p:cTn id="83" dur="500"/>
                                        <p:tgtEl>
                                          <p:spTgt spid="65"/>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 calcmode="lin" valueType="num">
                                      <p:cBhvr>
                                        <p:cTn id="86" dur="500" fill="hold"/>
                                        <p:tgtEl>
                                          <p:spTgt spid="66"/>
                                        </p:tgtEl>
                                        <p:attrNameLst>
                                          <p:attrName>ppt_w</p:attrName>
                                        </p:attrNameLst>
                                      </p:cBhvr>
                                      <p:tavLst>
                                        <p:tav tm="0">
                                          <p:val>
                                            <p:fltVal val="0"/>
                                          </p:val>
                                        </p:tav>
                                        <p:tav tm="100000">
                                          <p:val>
                                            <p:strVal val="#ppt_w"/>
                                          </p:val>
                                        </p:tav>
                                      </p:tavLst>
                                    </p:anim>
                                    <p:anim calcmode="lin" valueType="num">
                                      <p:cBhvr>
                                        <p:cTn id="87" dur="500" fill="hold"/>
                                        <p:tgtEl>
                                          <p:spTgt spid="66"/>
                                        </p:tgtEl>
                                        <p:attrNameLst>
                                          <p:attrName>ppt_h</p:attrName>
                                        </p:attrNameLst>
                                      </p:cBhvr>
                                      <p:tavLst>
                                        <p:tav tm="0">
                                          <p:val>
                                            <p:fltVal val="0"/>
                                          </p:val>
                                        </p:tav>
                                        <p:tav tm="100000">
                                          <p:val>
                                            <p:strVal val="#ppt_h"/>
                                          </p:val>
                                        </p:tav>
                                      </p:tavLst>
                                    </p:anim>
                                    <p:anim calcmode="lin" valueType="num">
                                      <p:cBhvr>
                                        <p:cTn id="88" dur="500" fill="hold"/>
                                        <p:tgtEl>
                                          <p:spTgt spid="66"/>
                                        </p:tgtEl>
                                        <p:attrNameLst>
                                          <p:attrName>style.rotation</p:attrName>
                                        </p:attrNameLst>
                                      </p:cBhvr>
                                      <p:tavLst>
                                        <p:tav tm="0">
                                          <p:val>
                                            <p:fltVal val="360"/>
                                          </p:val>
                                        </p:tav>
                                        <p:tav tm="100000">
                                          <p:val>
                                            <p:fltVal val="0"/>
                                          </p:val>
                                        </p:tav>
                                      </p:tavLst>
                                    </p:anim>
                                    <p:animEffect transition="in" filter="fade">
                                      <p:cBhvr>
                                        <p:cTn id="89" dur="500"/>
                                        <p:tgtEl>
                                          <p:spTgt spid="66"/>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p:cTn id="92" dur="500" fill="hold"/>
                                        <p:tgtEl>
                                          <p:spTgt spid="59"/>
                                        </p:tgtEl>
                                        <p:attrNameLst>
                                          <p:attrName>ppt_w</p:attrName>
                                        </p:attrNameLst>
                                      </p:cBhvr>
                                      <p:tavLst>
                                        <p:tav tm="0">
                                          <p:val>
                                            <p:fltVal val="0"/>
                                          </p:val>
                                        </p:tav>
                                        <p:tav tm="100000">
                                          <p:val>
                                            <p:strVal val="#ppt_w"/>
                                          </p:val>
                                        </p:tav>
                                      </p:tavLst>
                                    </p:anim>
                                    <p:anim calcmode="lin" valueType="num">
                                      <p:cBhvr>
                                        <p:cTn id="93" dur="500" fill="hold"/>
                                        <p:tgtEl>
                                          <p:spTgt spid="59"/>
                                        </p:tgtEl>
                                        <p:attrNameLst>
                                          <p:attrName>ppt_h</p:attrName>
                                        </p:attrNameLst>
                                      </p:cBhvr>
                                      <p:tavLst>
                                        <p:tav tm="0">
                                          <p:val>
                                            <p:fltVal val="0"/>
                                          </p:val>
                                        </p:tav>
                                        <p:tav tm="100000">
                                          <p:val>
                                            <p:strVal val="#ppt_h"/>
                                          </p:val>
                                        </p:tav>
                                      </p:tavLst>
                                    </p:anim>
                                    <p:anim calcmode="lin" valueType="num">
                                      <p:cBhvr>
                                        <p:cTn id="94" dur="500" fill="hold"/>
                                        <p:tgtEl>
                                          <p:spTgt spid="59"/>
                                        </p:tgtEl>
                                        <p:attrNameLst>
                                          <p:attrName>style.rotation</p:attrName>
                                        </p:attrNameLst>
                                      </p:cBhvr>
                                      <p:tavLst>
                                        <p:tav tm="0">
                                          <p:val>
                                            <p:fltVal val="360"/>
                                          </p:val>
                                        </p:tav>
                                        <p:tav tm="100000">
                                          <p:val>
                                            <p:fltVal val="0"/>
                                          </p:val>
                                        </p:tav>
                                      </p:tavLst>
                                    </p:anim>
                                    <p:animEffect transition="in" filter="fade">
                                      <p:cBhvr>
                                        <p:cTn id="95" dur="500"/>
                                        <p:tgtEl>
                                          <p:spTgt spid="59"/>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63"/>
                                        </p:tgtEl>
                                        <p:attrNameLst>
                                          <p:attrName>style.visibility</p:attrName>
                                        </p:attrNameLst>
                                      </p:cBhvr>
                                      <p:to>
                                        <p:strVal val="visible"/>
                                      </p:to>
                                    </p:set>
                                    <p:anim calcmode="lin" valueType="num">
                                      <p:cBhvr>
                                        <p:cTn id="98" dur="500" fill="hold"/>
                                        <p:tgtEl>
                                          <p:spTgt spid="63"/>
                                        </p:tgtEl>
                                        <p:attrNameLst>
                                          <p:attrName>ppt_w</p:attrName>
                                        </p:attrNameLst>
                                      </p:cBhvr>
                                      <p:tavLst>
                                        <p:tav tm="0">
                                          <p:val>
                                            <p:fltVal val="0"/>
                                          </p:val>
                                        </p:tav>
                                        <p:tav tm="100000">
                                          <p:val>
                                            <p:strVal val="#ppt_w"/>
                                          </p:val>
                                        </p:tav>
                                      </p:tavLst>
                                    </p:anim>
                                    <p:anim calcmode="lin" valueType="num">
                                      <p:cBhvr>
                                        <p:cTn id="99" dur="500" fill="hold"/>
                                        <p:tgtEl>
                                          <p:spTgt spid="63"/>
                                        </p:tgtEl>
                                        <p:attrNameLst>
                                          <p:attrName>ppt_h</p:attrName>
                                        </p:attrNameLst>
                                      </p:cBhvr>
                                      <p:tavLst>
                                        <p:tav tm="0">
                                          <p:val>
                                            <p:fltVal val="0"/>
                                          </p:val>
                                        </p:tav>
                                        <p:tav tm="100000">
                                          <p:val>
                                            <p:strVal val="#ppt_h"/>
                                          </p:val>
                                        </p:tav>
                                      </p:tavLst>
                                    </p:anim>
                                    <p:anim calcmode="lin" valueType="num">
                                      <p:cBhvr>
                                        <p:cTn id="100" dur="500" fill="hold"/>
                                        <p:tgtEl>
                                          <p:spTgt spid="63"/>
                                        </p:tgtEl>
                                        <p:attrNameLst>
                                          <p:attrName>style.rotation</p:attrName>
                                        </p:attrNameLst>
                                      </p:cBhvr>
                                      <p:tavLst>
                                        <p:tav tm="0">
                                          <p:val>
                                            <p:fltVal val="360"/>
                                          </p:val>
                                        </p:tav>
                                        <p:tav tm="100000">
                                          <p:val>
                                            <p:fltVal val="0"/>
                                          </p:val>
                                        </p:tav>
                                      </p:tavLst>
                                    </p:anim>
                                    <p:animEffect transition="in" filter="fade">
                                      <p:cBhvr>
                                        <p:cTn id="101" dur="500"/>
                                        <p:tgtEl>
                                          <p:spTgt spid="63"/>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 calcmode="lin" valueType="num">
                                      <p:cBhvr>
                                        <p:cTn id="104" dur="500" fill="hold"/>
                                        <p:tgtEl>
                                          <p:spTgt spid="72"/>
                                        </p:tgtEl>
                                        <p:attrNameLst>
                                          <p:attrName>ppt_w</p:attrName>
                                        </p:attrNameLst>
                                      </p:cBhvr>
                                      <p:tavLst>
                                        <p:tav tm="0">
                                          <p:val>
                                            <p:fltVal val="0"/>
                                          </p:val>
                                        </p:tav>
                                        <p:tav tm="100000">
                                          <p:val>
                                            <p:strVal val="#ppt_w"/>
                                          </p:val>
                                        </p:tav>
                                      </p:tavLst>
                                    </p:anim>
                                    <p:anim calcmode="lin" valueType="num">
                                      <p:cBhvr>
                                        <p:cTn id="105" dur="500" fill="hold"/>
                                        <p:tgtEl>
                                          <p:spTgt spid="72"/>
                                        </p:tgtEl>
                                        <p:attrNameLst>
                                          <p:attrName>ppt_h</p:attrName>
                                        </p:attrNameLst>
                                      </p:cBhvr>
                                      <p:tavLst>
                                        <p:tav tm="0">
                                          <p:val>
                                            <p:fltVal val="0"/>
                                          </p:val>
                                        </p:tav>
                                        <p:tav tm="100000">
                                          <p:val>
                                            <p:strVal val="#ppt_h"/>
                                          </p:val>
                                        </p:tav>
                                      </p:tavLst>
                                    </p:anim>
                                    <p:anim calcmode="lin" valueType="num">
                                      <p:cBhvr>
                                        <p:cTn id="106" dur="500" fill="hold"/>
                                        <p:tgtEl>
                                          <p:spTgt spid="72"/>
                                        </p:tgtEl>
                                        <p:attrNameLst>
                                          <p:attrName>style.rotation</p:attrName>
                                        </p:attrNameLst>
                                      </p:cBhvr>
                                      <p:tavLst>
                                        <p:tav tm="0">
                                          <p:val>
                                            <p:fltVal val="360"/>
                                          </p:val>
                                        </p:tav>
                                        <p:tav tm="100000">
                                          <p:val>
                                            <p:fltVal val="0"/>
                                          </p:val>
                                        </p:tav>
                                      </p:tavLst>
                                    </p:anim>
                                    <p:animEffect transition="in" filter="fade">
                                      <p:cBhvr>
                                        <p:cTn id="107" dur="500"/>
                                        <p:tgtEl>
                                          <p:spTgt spid="72"/>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 calcmode="lin" valueType="num">
                                      <p:cBhvr>
                                        <p:cTn id="112" dur="500" fill="hold"/>
                                        <p:tgtEl>
                                          <p:spTgt spid="57"/>
                                        </p:tgtEl>
                                        <p:attrNameLst>
                                          <p:attrName>style.rotation</p:attrName>
                                        </p:attrNameLst>
                                      </p:cBhvr>
                                      <p:tavLst>
                                        <p:tav tm="0">
                                          <p:val>
                                            <p:fltVal val="360"/>
                                          </p:val>
                                        </p:tav>
                                        <p:tav tm="100000">
                                          <p:val>
                                            <p:fltVal val="0"/>
                                          </p:val>
                                        </p:tav>
                                      </p:tavLst>
                                    </p:anim>
                                    <p:animEffect transition="in" filter="fade">
                                      <p:cBhvr>
                                        <p:cTn id="113" dur="500"/>
                                        <p:tgtEl>
                                          <p:spTgt spid="57"/>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70"/>
                                        </p:tgtEl>
                                        <p:attrNameLst>
                                          <p:attrName>style.visibility</p:attrName>
                                        </p:attrNameLst>
                                      </p:cBhvr>
                                      <p:to>
                                        <p:strVal val="visible"/>
                                      </p:to>
                                    </p:set>
                                    <p:anim calcmode="lin" valueType="num">
                                      <p:cBhvr>
                                        <p:cTn id="116" dur="500" fill="hold"/>
                                        <p:tgtEl>
                                          <p:spTgt spid="70"/>
                                        </p:tgtEl>
                                        <p:attrNameLst>
                                          <p:attrName>ppt_w</p:attrName>
                                        </p:attrNameLst>
                                      </p:cBhvr>
                                      <p:tavLst>
                                        <p:tav tm="0">
                                          <p:val>
                                            <p:fltVal val="0"/>
                                          </p:val>
                                        </p:tav>
                                        <p:tav tm="100000">
                                          <p:val>
                                            <p:strVal val="#ppt_w"/>
                                          </p:val>
                                        </p:tav>
                                      </p:tavLst>
                                    </p:anim>
                                    <p:anim calcmode="lin" valueType="num">
                                      <p:cBhvr>
                                        <p:cTn id="117" dur="500" fill="hold"/>
                                        <p:tgtEl>
                                          <p:spTgt spid="70"/>
                                        </p:tgtEl>
                                        <p:attrNameLst>
                                          <p:attrName>ppt_h</p:attrName>
                                        </p:attrNameLst>
                                      </p:cBhvr>
                                      <p:tavLst>
                                        <p:tav tm="0">
                                          <p:val>
                                            <p:fltVal val="0"/>
                                          </p:val>
                                        </p:tav>
                                        <p:tav tm="100000">
                                          <p:val>
                                            <p:strVal val="#ppt_h"/>
                                          </p:val>
                                        </p:tav>
                                      </p:tavLst>
                                    </p:anim>
                                    <p:anim calcmode="lin" valueType="num">
                                      <p:cBhvr>
                                        <p:cTn id="118" dur="500" fill="hold"/>
                                        <p:tgtEl>
                                          <p:spTgt spid="70"/>
                                        </p:tgtEl>
                                        <p:attrNameLst>
                                          <p:attrName>style.rotation</p:attrName>
                                        </p:attrNameLst>
                                      </p:cBhvr>
                                      <p:tavLst>
                                        <p:tav tm="0">
                                          <p:val>
                                            <p:fltVal val="360"/>
                                          </p:val>
                                        </p:tav>
                                        <p:tav tm="100000">
                                          <p:val>
                                            <p:fltVal val="0"/>
                                          </p:val>
                                        </p:tav>
                                      </p:tavLst>
                                    </p:anim>
                                    <p:animEffect transition="in" filter="fade">
                                      <p:cBhvr>
                                        <p:cTn id="119" dur="500"/>
                                        <p:tgtEl>
                                          <p:spTgt spid="70"/>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p:cTn id="122" dur="500" fill="hold"/>
                                        <p:tgtEl>
                                          <p:spTgt spid="69"/>
                                        </p:tgtEl>
                                        <p:attrNameLst>
                                          <p:attrName>ppt_w</p:attrName>
                                        </p:attrNameLst>
                                      </p:cBhvr>
                                      <p:tavLst>
                                        <p:tav tm="0">
                                          <p:val>
                                            <p:fltVal val="0"/>
                                          </p:val>
                                        </p:tav>
                                        <p:tav tm="100000">
                                          <p:val>
                                            <p:strVal val="#ppt_w"/>
                                          </p:val>
                                        </p:tav>
                                      </p:tavLst>
                                    </p:anim>
                                    <p:anim calcmode="lin" valueType="num">
                                      <p:cBhvr>
                                        <p:cTn id="123" dur="500" fill="hold"/>
                                        <p:tgtEl>
                                          <p:spTgt spid="69"/>
                                        </p:tgtEl>
                                        <p:attrNameLst>
                                          <p:attrName>ppt_h</p:attrName>
                                        </p:attrNameLst>
                                      </p:cBhvr>
                                      <p:tavLst>
                                        <p:tav tm="0">
                                          <p:val>
                                            <p:fltVal val="0"/>
                                          </p:val>
                                        </p:tav>
                                        <p:tav tm="100000">
                                          <p:val>
                                            <p:strVal val="#ppt_h"/>
                                          </p:val>
                                        </p:tav>
                                      </p:tavLst>
                                    </p:anim>
                                    <p:anim calcmode="lin" valueType="num">
                                      <p:cBhvr>
                                        <p:cTn id="124" dur="500" fill="hold"/>
                                        <p:tgtEl>
                                          <p:spTgt spid="69"/>
                                        </p:tgtEl>
                                        <p:attrNameLst>
                                          <p:attrName>style.rotation</p:attrName>
                                        </p:attrNameLst>
                                      </p:cBhvr>
                                      <p:tavLst>
                                        <p:tav tm="0">
                                          <p:val>
                                            <p:fltVal val="360"/>
                                          </p:val>
                                        </p:tav>
                                        <p:tav tm="100000">
                                          <p:val>
                                            <p:fltVal val="0"/>
                                          </p:val>
                                        </p:tav>
                                      </p:tavLst>
                                    </p:anim>
                                    <p:animEffect transition="in" filter="fade">
                                      <p:cBhvr>
                                        <p:cTn id="125" dur="500"/>
                                        <p:tgtEl>
                                          <p:spTgt spid="69"/>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68"/>
                                        </p:tgtEl>
                                        <p:attrNameLst>
                                          <p:attrName>style.visibility</p:attrName>
                                        </p:attrNameLst>
                                      </p:cBhvr>
                                      <p:to>
                                        <p:strVal val="visible"/>
                                      </p:to>
                                    </p:set>
                                    <p:anim calcmode="lin" valueType="num">
                                      <p:cBhvr>
                                        <p:cTn id="128" dur="500" fill="hold"/>
                                        <p:tgtEl>
                                          <p:spTgt spid="68"/>
                                        </p:tgtEl>
                                        <p:attrNameLst>
                                          <p:attrName>ppt_w</p:attrName>
                                        </p:attrNameLst>
                                      </p:cBhvr>
                                      <p:tavLst>
                                        <p:tav tm="0">
                                          <p:val>
                                            <p:fltVal val="0"/>
                                          </p:val>
                                        </p:tav>
                                        <p:tav tm="100000">
                                          <p:val>
                                            <p:strVal val="#ppt_w"/>
                                          </p:val>
                                        </p:tav>
                                      </p:tavLst>
                                    </p:anim>
                                    <p:anim calcmode="lin" valueType="num">
                                      <p:cBhvr>
                                        <p:cTn id="129" dur="500" fill="hold"/>
                                        <p:tgtEl>
                                          <p:spTgt spid="68"/>
                                        </p:tgtEl>
                                        <p:attrNameLst>
                                          <p:attrName>ppt_h</p:attrName>
                                        </p:attrNameLst>
                                      </p:cBhvr>
                                      <p:tavLst>
                                        <p:tav tm="0">
                                          <p:val>
                                            <p:fltVal val="0"/>
                                          </p:val>
                                        </p:tav>
                                        <p:tav tm="100000">
                                          <p:val>
                                            <p:strVal val="#ppt_h"/>
                                          </p:val>
                                        </p:tav>
                                      </p:tavLst>
                                    </p:anim>
                                    <p:anim calcmode="lin" valueType="num">
                                      <p:cBhvr>
                                        <p:cTn id="130" dur="500" fill="hold"/>
                                        <p:tgtEl>
                                          <p:spTgt spid="68"/>
                                        </p:tgtEl>
                                        <p:attrNameLst>
                                          <p:attrName>style.rotation</p:attrName>
                                        </p:attrNameLst>
                                      </p:cBhvr>
                                      <p:tavLst>
                                        <p:tav tm="0">
                                          <p:val>
                                            <p:fltVal val="360"/>
                                          </p:val>
                                        </p:tav>
                                        <p:tav tm="100000">
                                          <p:val>
                                            <p:fltVal val="0"/>
                                          </p:val>
                                        </p:tav>
                                      </p:tavLst>
                                    </p:anim>
                                    <p:animEffect transition="in" filter="fade">
                                      <p:cBhvr>
                                        <p:cTn id="131" dur="500"/>
                                        <p:tgtEl>
                                          <p:spTgt spid="68"/>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71"/>
                                        </p:tgtEl>
                                        <p:attrNameLst>
                                          <p:attrName>style.visibility</p:attrName>
                                        </p:attrNameLst>
                                      </p:cBhvr>
                                      <p:to>
                                        <p:strVal val="visible"/>
                                      </p:to>
                                    </p:set>
                                    <p:anim calcmode="lin" valueType="num">
                                      <p:cBhvr>
                                        <p:cTn id="134" dur="500" fill="hold"/>
                                        <p:tgtEl>
                                          <p:spTgt spid="71"/>
                                        </p:tgtEl>
                                        <p:attrNameLst>
                                          <p:attrName>ppt_w</p:attrName>
                                        </p:attrNameLst>
                                      </p:cBhvr>
                                      <p:tavLst>
                                        <p:tav tm="0">
                                          <p:val>
                                            <p:fltVal val="0"/>
                                          </p:val>
                                        </p:tav>
                                        <p:tav tm="100000">
                                          <p:val>
                                            <p:strVal val="#ppt_w"/>
                                          </p:val>
                                        </p:tav>
                                      </p:tavLst>
                                    </p:anim>
                                    <p:anim calcmode="lin" valueType="num">
                                      <p:cBhvr>
                                        <p:cTn id="135" dur="500" fill="hold"/>
                                        <p:tgtEl>
                                          <p:spTgt spid="71"/>
                                        </p:tgtEl>
                                        <p:attrNameLst>
                                          <p:attrName>ppt_h</p:attrName>
                                        </p:attrNameLst>
                                      </p:cBhvr>
                                      <p:tavLst>
                                        <p:tav tm="0">
                                          <p:val>
                                            <p:fltVal val="0"/>
                                          </p:val>
                                        </p:tav>
                                        <p:tav tm="100000">
                                          <p:val>
                                            <p:strVal val="#ppt_h"/>
                                          </p:val>
                                        </p:tav>
                                      </p:tavLst>
                                    </p:anim>
                                    <p:anim calcmode="lin" valueType="num">
                                      <p:cBhvr>
                                        <p:cTn id="136" dur="500" fill="hold"/>
                                        <p:tgtEl>
                                          <p:spTgt spid="71"/>
                                        </p:tgtEl>
                                        <p:attrNameLst>
                                          <p:attrName>style.rotation</p:attrName>
                                        </p:attrNameLst>
                                      </p:cBhvr>
                                      <p:tavLst>
                                        <p:tav tm="0">
                                          <p:val>
                                            <p:fltVal val="360"/>
                                          </p:val>
                                        </p:tav>
                                        <p:tav tm="100000">
                                          <p:val>
                                            <p:fltVal val="0"/>
                                          </p:val>
                                        </p:tav>
                                      </p:tavLst>
                                    </p:anim>
                                    <p:animEffect transition="in" filter="fade">
                                      <p:cBhvr>
                                        <p:cTn id="137" dur="500"/>
                                        <p:tgtEl>
                                          <p:spTgt spid="71"/>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74"/>
                                        </p:tgtEl>
                                        <p:attrNameLst>
                                          <p:attrName>style.visibility</p:attrName>
                                        </p:attrNameLst>
                                      </p:cBhvr>
                                      <p:to>
                                        <p:strVal val="visible"/>
                                      </p:to>
                                    </p:set>
                                    <p:anim calcmode="lin" valueType="num">
                                      <p:cBhvr>
                                        <p:cTn id="140" dur="500" fill="hold"/>
                                        <p:tgtEl>
                                          <p:spTgt spid="74"/>
                                        </p:tgtEl>
                                        <p:attrNameLst>
                                          <p:attrName>ppt_w</p:attrName>
                                        </p:attrNameLst>
                                      </p:cBhvr>
                                      <p:tavLst>
                                        <p:tav tm="0">
                                          <p:val>
                                            <p:fltVal val="0"/>
                                          </p:val>
                                        </p:tav>
                                        <p:tav tm="100000">
                                          <p:val>
                                            <p:strVal val="#ppt_w"/>
                                          </p:val>
                                        </p:tav>
                                      </p:tavLst>
                                    </p:anim>
                                    <p:anim calcmode="lin" valueType="num">
                                      <p:cBhvr>
                                        <p:cTn id="141" dur="500" fill="hold"/>
                                        <p:tgtEl>
                                          <p:spTgt spid="74"/>
                                        </p:tgtEl>
                                        <p:attrNameLst>
                                          <p:attrName>ppt_h</p:attrName>
                                        </p:attrNameLst>
                                      </p:cBhvr>
                                      <p:tavLst>
                                        <p:tav tm="0">
                                          <p:val>
                                            <p:fltVal val="0"/>
                                          </p:val>
                                        </p:tav>
                                        <p:tav tm="100000">
                                          <p:val>
                                            <p:strVal val="#ppt_h"/>
                                          </p:val>
                                        </p:tav>
                                      </p:tavLst>
                                    </p:anim>
                                    <p:anim calcmode="lin" valueType="num">
                                      <p:cBhvr>
                                        <p:cTn id="142" dur="500" fill="hold"/>
                                        <p:tgtEl>
                                          <p:spTgt spid="74"/>
                                        </p:tgtEl>
                                        <p:attrNameLst>
                                          <p:attrName>style.rotation</p:attrName>
                                        </p:attrNameLst>
                                      </p:cBhvr>
                                      <p:tavLst>
                                        <p:tav tm="0">
                                          <p:val>
                                            <p:fltVal val="360"/>
                                          </p:val>
                                        </p:tav>
                                        <p:tav tm="100000">
                                          <p:val>
                                            <p:fltVal val="0"/>
                                          </p:val>
                                        </p:tav>
                                      </p:tavLst>
                                    </p:anim>
                                    <p:animEffect transition="in" filter="fade">
                                      <p:cBhvr>
                                        <p:cTn id="143" dur="500"/>
                                        <p:tgtEl>
                                          <p:spTgt spid="74"/>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62"/>
                                        </p:tgtEl>
                                        <p:attrNameLst>
                                          <p:attrName>style.visibility</p:attrName>
                                        </p:attrNameLst>
                                      </p:cBhvr>
                                      <p:to>
                                        <p:strVal val="visible"/>
                                      </p:to>
                                    </p:set>
                                    <p:anim calcmode="lin" valueType="num">
                                      <p:cBhvr>
                                        <p:cTn id="146" dur="500" fill="hold"/>
                                        <p:tgtEl>
                                          <p:spTgt spid="62"/>
                                        </p:tgtEl>
                                        <p:attrNameLst>
                                          <p:attrName>ppt_w</p:attrName>
                                        </p:attrNameLst>
                                      </p:cBhvr>
                                      <p:tavLst>
                                        <p:tav tm="0">
                                          <p:val>
                                            <p:fltVal val="0"/>
                                          </p:val>
                                        </p:tav>
                                        <p:tav tm="100000">
                                          <p:val>
                                            <p:strVal val="#ppt_w"/>
                                          </p:val>
                                        </p:tav>
                                      </p:tavLst>
                                    </p:anim>
                                    <p:anim calcmode="lin" valueType="num">
                                      <p:cBhvr>
                                        <p:cTn id="147" dur="500" fill="hold"/>
                                        <p:tgtEl>
                                          <p:spTgt spid="62"/>
                                        </p:tgtEl>
                                        <p:attrNameLst>
                                          <p:attrName>ppt_h</p:attrName>
                                        </p:attrNameLst>
                                      </p:cBhvr>
                                      <p:tavLst>
                                        <p:tav tm="0">
                                          <p:val>
                                            <p:fltVal val="0"/>
                                          </p:val>
                                        </p:tav>
                                        <p:tav tm="100000">
                                          <p:val>
                                            <p:strVal val="#ppt_h"/>
                                          </p:val>
                                        </p:tav>
                                      </p:tavLst>
                                    </p:anim>
                                    <p:anim calcmode="lin" valueType="num">
                                      <p:cBhvr>
                                        <p:cTn id="148" dur="500" fill="hold"/>
                                        <p:tgtEl>
                                          <p:spTgt spid="62"/>
                                        </p:tgtEl>
                                        <p:attrNameLst>
                                          <p:attrName>style.rotation</p:attrName>
                                        </p:attrNameLst>
                                      </p:cBhvr>
                                      <p:tavLst>
                                        <p:tav tm="0">
                                          <p:val>
                                            <p:fltVal val="360"/>
                                          </p:val>
                                        </p:tav>
                                        <p:tav tm="100000">
                                          <p:val>
                                            <p:fltVal val="0"/>
                                          </p:val>
                                        </p:tav>
                                      </p:tavLst>
                                    </p:anim>
                                    <p:animEffect transition="in" filter="fade">
                                      <p:cBhvr>
                                        <p:cTn id="149" dur="500"/>
                                        <p:tgtEl>
                                          <p:spTgt spid="62"/>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73"/>
                                        </p:tgtEl>
                                        <p:attrNameLst>
                                          <p:attrName>style.visibility</p:attrName>
                                        </p:attrNameLst>
                                      </p:cBhvr>
                                      <p:to>
                                        <p:strVal val="visible"/>
                                      </p:to>
                                    </p:set>
                                    <p:anim calcmode="lin" valueType="num">
                                      <p:cBhvr>
                                        <p:cTn id="152" dur="500" fill="hold"/>
                                        <p:tgtEl>
                                          <p:spTgt spid="73"/>
                                        </p:tgtEl>
                                        <p:attrNameLst>
                                          <p:attrName>ppt_w</p:attrName>
                                        </p:attrNameLst>
                                      </p:cBhvr>
                                      <p:tavLst>
                                        <p:tav tm="0">
                                          <p:val>
                                            <p:fltVal val="0"/>
                                          </p:val>
                                        </p:tav>
                                        <p:tav tm="100000">
                                          <p:val>
                                            <p:strVal val="#ppt_w"/>
                                          </p:val>
                                        </p:tav>
                                      </p:tavLst>
                                    </p:anim>
                                    <p:anim calcmode="lin" valueType="num">
                                      <p:cBhvr>
                                        <p:cTn id="153" dur="500" fill="hold"/>
                                        <p:tgtEl>
                                          <p:spTgt spid="73"/>
                                        </p:tgtEl>
                                        <p:attrNameLst>
                                          <p:attrName>ppt_h</p:attrName>
                                        </p:attrNameLst>
                                      </p:cBhvr>
                                      <p:tavLst>
                                        <p:tav tm="0">
                                          <p:val>
                                            <p:fltVal val="0"/>
                                          </p:val>
                                        </p:tav>
                                        <p:tav tm="100000">
                                          <p:val>
                                            <p:strVal val="#ppt_h"/>
                                          </p:val>
                                        </p:tav>
                                      </p:tavLst>
                                    </p:anim>
                                    <p:anim calcmode="lin" valueType="num">
                                      <p:cBhvr>
                                        <p:cTn id="154" dur="500" fill="hold"/>
                                        <p:tgtEl>
                                          <p:spTgt spid="73"/>
                                        </p:tgtEl>
                                        <p:attrNameLst>
                                          <p:attrName>style.rotation</p:attrName>
                                        </p:attrNameLst>
                                      </p:cBhvr>
                                      <p:tavLst>
                                        <p:tav tm="0">
                                          <p:val>
                                            <p:fltVal val="360"/>
                                          </p:val>
                                        </p:tav>
                                        <p:tav tm="100000">
                                          <p:val>
                                            <p:fltVal val="0"/>
                                          </p:val>
                                        </p:tav>
                                      </p:tavLst>
                                    </p:anim>
                                    <p:animEffect transition="in" filter="fade">
                                      <p:cBhvr>
                                        <p:cTn id="155" dur="500"/>
                                        <p:tgtEl>
                                          <p:spTgt spid="73"/>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 calcmode="lin" valueType="num">
                                      <p:cBhvr>
                                        <p:cTn id="158" dur="500" fill="hold"/>
                                        <p:tgtEl>
                                          <p:spTgt spid="79"/>
                                        </p:tgtEl>
                                        <p:attrNameLst>
                                          <p:attrName>ppt_w</p:attrName>
                                        </p:attrNameLst>
                                      </p:cBhvr>
                                      <p:tavLst>
                                        <p:tav tm="0">
                                          <p:val>
                                            <p:fltVal val="0"/>
                                          </p:val>
                                        </p:tav>
                                        <p:tav tm="100000">
                                          <p:val>
                                            <p:strVal val="#ppt_w"/>
                                          </p:val>
                                        </p:tav>
                                      </p:tavLst>
                                    </p:anim>
                                    <p:anim calcmode="lin" valueType="num">
                                      <p:cBhvr>
                                        <p:cTn id="159" dur="500" fill="hold"/>
                                        <p:tgtEl>
                                          <p:spTgt spid="79"/>
                                        </p:tgtEl>
                                        <p:attrNameLst>
                                          <p:attrName>ppt_h</p:attrName>
                                        </p:attrNameLst>
                                      </p:cBhvr>
                                      <p:tavLst>
                                        <p:tav tm="0">
                                          <p:val>
                                            <p:fltVal val="0"/>
                                          </p:val>
                                        </p:tav>
                                        <p:tav tm="100000">
                                          <p:val>
                                            <p:strVal val="#ppt_h"/>
                                          </p:val>
                                        </p:tav>
                                      </p:tavLst>
                                    </p:anim>
                                    <p:anim calcmode="lin" valueType="num">
                                      <p:cBhvr>
                                        <p:cTn id="160" dur="500" fill="hold"/>
                                        <p:tgtEl>
                                          <p:spTgt spid="79"/>
                                        </p:tgtEl>
                                        <p:attrNameLst>
                                          <p:attrName>style.rotation</p:attrName>
                                        </p:attrNameLst>
                                      </p:cBhvr>
                                      <p:tavLst>
                                        <p:tav tm="0">
                                          <p:val>
                                            <p:fltVal val="360"/>
                                          </p:val>
                                        </p:tav>
                                        <p:tav tm="100000">
                                          <p:val>
                                            <p:fltVal val="0"/>
                                          </p:val>
                                        </p:tav>
                                      </p:tavLst>
                                    </p:anim>
                                    <p:animEffect transition="in" filter="fade">
                                      <p:cBhvr>
                                        <p:cTn id="161" dur="500"/>
                                        <p:tgtEl>
                                          <p:spTgt spid="79"/>
                                        </p:tgtEl>
                                      </p:cBhvr>
                                    </p:animEffect>
                                  </p:childTnLst>
                                </p:cTn>
                              </p:par>
                              <p:par>
                                <p:cTn id="162" presetID="49" presetClass="entr" presetSubtype="0" decel="100000" fill="hold" grpId="0" nodeType="withEffect">
                                  <p:stCondLst>
                                    <p:cond delay="0"/>
                                  </p:stCondLst>
                                  <p:childTnLst>
                                    <p:set>
                                      <p:cBhvr>
                                        <p:cTn id="163" dur="1" fill="hold">
                                          <p:stCondLst>
                                            <p:cond delay="0"/>
                                          </p:stCondLst>
                                        </p:cTn>
                                        <p:tgtEl>
                                          <p:spTgt spid="80"/>
                                        </p:tgtEl>
                                        <p:attrNameLst>
                                          <p:attrName>style.visibility</p:attrName>
                                        </p:attrNameLst>
                                      </p:cBhvr>
                                      <p:to>
                                        <p:strVal val="visible"/>
                                      </p:to>
                                    </p:set>
                                    <p:anim calcmode="lin" valueType="num">
                                      <p:cBhvr>
                                        <p:cTn id="164" dur="500" fill="hold"/>
                                        <p:tgtEl>
                                          <p:spTgt spid="80"/>
                                        </p:tgtEl>
                                        <p:attrNameLst>
                                          <p:attrName>ppt_w</p:attrName>
                                        </p:attrNameLst>
                                      </p:cBhvr>
                                      <p:tavLst>
                                        <p:tav tm="0">
                                          <p:val>
                                            <p:fltVal val="0"/>
                                          </p:val>
                                        </p:tav>
                                        <p:tav tm="100000">
                                          <p:val>
                                            <p:strVal val="#ppt_w"/>
                                          </p:val>
                                        </p:tav>
                                      </p:tavLst>
                                    </p:anim>
                                    <p:anim calcmode="lin" valueType="num">
                                      <p:cBhvr>
                                        <p:cTn id="165" dur="500" fill="hold"/>
                                        <p:tgtEl>
                                          <p:spTgt spid="80"/>
                                        </p:tgtEl>
                                        <p:attrNameLst>
                                          <p:attrName>ppt_h</p:attrName>
                                        </p:attrNameLst>
                                      </p:cBhvr>
                                      <p:tavLst>
                                        <p:tav tm="0">
                                          <p:val>
                                            <p:fltVal val="0"/>
                                          </p:val>
                                        </p:tav>
                                        <p:tav tm="100000">
                                          <p:val>
                                            <p:strVal val="#ppt_h"/>
                                          </p:val>
                                        </p:tav>
                                      </p:tavLst>
                                    </p:anim>
                                    <p:anim calcmode="lin" valueType="num">
                                      <p:cBhvr>
                                        <p:cTn id="166" dur="500" fill="hold"/>
                                        <p:tgtEl>
                                          <p:spTgt spid="80"/>
                                        </p:tgtEl>
                                        <p:attrNameLst>
                                          <p:attrName>style.rotation</p:attrName>
                                        </p:attrNameLst>
                                      </p:cBhvr>
                                      <p:tavLst>
                                        <p:tav tm="0">
                                          <p:val>
                                            <p:fltVal val="360"/>
                                          </p:val>
                                        </p:tav>
                                        <p:tav tm="100000">
                                          <p:val>
                                            <p:fltVal val="0"/>
                                          </p:val>
                                        </p:tav>
                                      </p:tavLst>
                                    </p:anim>
                                    <p:animEffect transition="in" filter="fade">
                                      <p:cBhvr>
                                        <p:cTn id="167" dur="500"/>
                                        <p:tgtEl>
                                          <p:spTgt spid="80"/>
                                        </p:tgtEl>
                                      </p:cBhvr>
                                    </p:animEffect>
                                  </p:childTnLst>
                                </p:cTn>
                              </p:par>
                              <p:par>
                                <p:cTn id="168" presetID="49" presetClass="entr" presetSubtype="0" decel="100000" fill="hold" grpId="0" nodeType="withEffect">
                                  <p:stCondLst>
                                    <p:cond delay="0"/>
                                  </p:stCondLst>
                                  <p:childTnLst>
                                    <p:set>
                                      <p:cBhvr>
                                        <p:cTn id="169" dur="1" fill="hold">
                                          <p:stCondLst>
                                            <p:cond delay="0"/>
                                          </p:stCondLst>
                                        </p:cTn>
                                        <p:tgtEl>
                                          <p:spTgt spid="81"/>
                                        </p:tgtEl>
                                        <p:attrNameLst>
                                          <p:attrName>style.visibility</p:attrName>
                                        </p:attrNameLst>
                                      </p:cBhvr>
                                      <p:to>
                                        <p:strVal val="visible"/>
                                      </p:to>
                                    </p:set>
                                    <p:anim calcmode="lin" valueType="num">
                                      <p:cBhvr>
                                        <p:cTn id="170" dur="500" fill="hold"/>
                                        <p:tgtEl>
                                          <p:spTgt spid="81"/>
                                        </p:tgtEl>
                                        <p:attrNameLst>
                                          <p:attrName>ppt_w</p:attrName>
                                        </p:attrNameLst>
                                      </p:cBhvr>
                                      <p:tavLst>
                                        <p:tav tm="0">
                                          <p:val>
                                            <p:fltVal val="0"/>
                                          </p:val>
                                        </p:tav>
                                        <p:tav tm="100000">
                                          <p:val>
                                            <p:strVal val="#ppt_w"/>
                                          </p:val>
                                        </p:tav>
                                      </p:tavLst>
                                    </p:anim>
                                    <p:anim calcmode="lin" valueType="num">
                                      <p:cBhvr>
                                        <p:cTn id="171" dur="500" fill="hold"/>
                                        <p:tgtEl>
                                          <p:spTgt spid="81"/>
                                        </p:tgtEl>
                                        <p:attrNameLst>
                                          <p:attrName>ppt_h</p:attrName>
                                        </p:attrNameLst>
                                      </p:cBhvr>
                                      <p:tavLst>
                                        <p:tav tm="0">
                                          <p:val>
                                            <p:fltVal val="0"/>
                                          </p:val>
                                        </p:tav>
                                        <p:tav tm="100000">
                                          <p:val>
                                            <p:strVal val="#ppt_h"/>
                                          </p:val>
                                        </p:tav>
                                      </p:tavLst>
                                    </p:anim>
                                    <p:anim calcmode="lin" valueType="num">
                                      <p:cBhvr>
                                        <p:cTn id="172" dur="500" fill="hold"/>
                                        <p:tgtEl>
                                          <p:spTgt spid="81"/>
                                        </p:tgtEl>
                                        <p:attrNameLst>
                                          <p:attrName>style.rotation</p:attrName>
                                        </p:attrNameLst>
                                      </p:cBhvr>
                                      <p:tavLst>
                                        <p:tav tm="0">
                                          <p:val>
                                            <p:fltVal val="360"/>
                                          </p:val>
                                        </p:tav>
                                        <p:tav tm="100000">
                                          <p:val>
                                            <p:fltVal val="0"/>
                                          </p:val>
                                        </p:tav>
                                      </p:tavLst>
                                    </p:anim>
                                    <p:animEffect transition="in" filter="fade">
                                      <p:cBhvr>
                                        <p:cTn id="17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p:bldP spid="77" grpId="0"/>
      <p:bldP spid="78" grpId="0"/>
      <p:bldP spid="79" grpId="0" animBg="1"/>
      <p:bldP spid="80" grpId="0" animBg="1"/>
      <p:bldP spid="8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5187620"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第五部分 </a:t>
            </a:r>
            <a:r>
              <a:rPr lang="en-US" altLang="zh-CN" sz="2935"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项目的契约精神</a:t>
            </a:r>
            <a:endParaRPr lang="zh-CN" altLang="en-US" sz="2935"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71530" y="1900698"/>
            <a:ext cx="6128913" cy="253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（一）完备的合同体系</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（二）风险防控机制</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（三）争议协调解决机制</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2" build="p"/>
      <p:bldP spid="6"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77537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（一）完备的合同体系</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pic>
        <p:nvPicPr>
          <p:cNvPr id="7" name="图片 6" descr="IMG_256"/>
          <p:cNvPicPr/>
          <p:nvPr/>
        </p:nvPicPr>
        <p:blipFill rotWithShape="1">
          <a:blip r:embed="rId1"/>
          <a:srcRect t="7630" b="3205"/>
          <a:stretch>
            <a:fillRect/>
          </a:stretch>
        </p:blipFill>
        <p:spPr>
          <a:xfrm>
            <a:off x="3619738" y="2044218"/>
            <a:ext cx="6940852" cy="4582359"/>
          </a:xfrm>
          <a:prstGeom prst="rect">
            <a:avLst/>
          </a:prstGeom>
          <a:noFill/>
          <a:ln w="9525">
            <a:noFill/>
          </a:ln>
        </p:spPr>
      </p:pic>
      <p:sp>
        <p:nvSpPr>
          <p:cNvPr id="8" name="文本框 2"/>
          <p:cNvSpPr txBox="1"/>
          <p:nvPr/>
        </p:nvSpPr>
        <p:spPr>
          <a:xfrm>
            <a:off x="4094375" y="1612245"/>
            <a:ext cx="5523758" cy="369332"/>
          </a:xfrm>
          <a:prstGeom prst="rect">
            <a:avLst/>
          </a:prstGeom>
          <a:noFill/>
        </p:spPr>
        <p:txBody>
          <a:bodyPr wrap="square" rtlCol="0">
            <a:spAutoFit/>
          </a:bodyPr>
          <a:lstStyle/>
          <a:p>
            <a:r>
              <a:rPr lang="zh-CN" altLang="en-US" b="1" dirty="0" smtClean="0">
                <a:latin typeface="微软雅黑 Light" pitchFamily="34" charset="-122"/>
                <a:ea typeface="微软雅黑 Light" pitchFamily="34" charset="-122"/>
              </a:rPr>
              <a:t>一个</a:t>
            </a:r>
            <a:r>
              <a:rPr lang="en-US" altLang="zh-CN" b="1" dirty="0" smtClean="0">
                <a:latin typeface="微软雅黑 Light" pitchFamily="34" charset="-122"/>
                <a:ea typeface="微软雅黑 Light" pitchFamily="34" charset="-122"/>
              </a:rPr>
              <a:t>PPP</a:t>
            </a:r>
            <a:r>
              <a:rPr lang="zh-CN" altLang="en-US" b="1" dirty="0" smtClean="0">
                <a:latin typeface="微软雅黑 Light" pitchFamily="34" charset="-122"/>
                <a:ea typeface="微软雅黑 Light" pitchFamily="34" charset="-122"/>
              </a:rPr>
              <a:t>项目所涉各种合同按必要程度分类图</a:t>
            </a:r>
            <a:endParaRPr lang="zh-CN" altLang="en-US" b="1" dirty="0">
              <a:latin typeface="微软雅黑 Light" pitchFamily="34" charset="-122"/>
              <a:ea typeface="微软雅黑 Light"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77537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（一）完备的合同体系</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pic>
        <p:nvPicPr>
          <p:cNvPr id="6" name="图片 5" descr="IMG_256"/>
          <p:cNvPicPr/>
          <p:nvPr/>
        </p:nvPicPr>
        <p:blipFill rotWithShape="1">
          <a:blip r:embed="rId1"/>
          <a:srcRect l="614" t="7027" r="2024" b="1592"/>
          <a:stretch>
            <a:fillRect/>
          </a:stretch>
        </p:blipFill>
        <p:spPr>
          <a:xfrm>
            <a:off x="3551770" y="1612541"/>
            <a:ext cx="5964764" cy="5076125"/>
          </a:xfrm>
          <a:prstGeom prst="rect">
            <a:avLst/>
          </a:prstGeom>
          <a:noFill/>
          <a:ln w="9525">
            <a:noFill/>
          </a:ln>
        </p:spPr>
      </p:pic>
      <p:sp>
        <p:nvSpPr>
          <p:cNvPr id="7" name="文本框 2"/>
          <p:cNvSpPr txBox="1"/>
          <p:nvPr/>
        </p:nvSpPr>
        <p:spPr>
          <a:xfrm>
            <a:off x="4191669" y="1278819"/>
            <a:ext cx="3608953" cy="369332"/>
          </a:xfrm>
          <a:prstGeom prst="rect">
            <a:avLst/>
          </a:prstGeom>
          <a:noFill/>
        </p:spPr>
        <p:txBody>
          <a:bodyPr wrap="square" rtlCol="0">
            <a:spAutoFit/>
          </a:bodyPr>
          <a:lstStyle/>
          <a:p>
            <a:r>
              <a:rPr lang="en-US" altLang="zh-CN" b="1" dirty="0" smtClean="0">
                <a:latin typeface="微软雅黑 Light" pitchFamily="34" charset="-122"/>
                <a:ea typeface="微软雅黑 Light" pitchFamily="34" charset="-122"/>
              </a:rPr>
              <a:t>PPP</a:t>
            </a:r>
            <a:r>
              <a:rPr lang="zh-CN" altLang="en-US" b="1" dirty="0" smtClean="0">
                <a:latin typeface="微软雅黑 Light" pitchFamily="34" charset="-122"/>
                <a:ea typeface="微软雅黑 Light" pitchFamily="34" charset="-122"/>
              </a:rPr>
              <a:t>项目各种合同的关联图</a:t>
            </a:r>
            <a:endParaRPr lang="zh-CN" altLang="en-US" b="1" dirty="0">
              <a:latin typeface="微软雅黑 Light" pitchFamily="34" charset="-122"/>
              <a:ea typeface="微软雅黑 Light"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88918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a:t>
            </a:r>
            <a:r>
              <a:rPr lang="en-US" sz="2800" b="1" dirty="0" smtClean="0"/>
              <a:t>PPP</a:t>
            </a:r>
            <a:r>
              <a:rPr lang="zh-CN" altLang="en-US" sz="2800" b="1" dirty="0" smtClean="0"/>
              <a:t>模式的背景</a:t>
            </a:r>
            <a:endParaRPr lang="en-US" altLang="zh-CN" sz="2800" b="1" dirty="0" smtClean="0"/>
          </a:p>
        </p:txBody>
      </p:sp>
      <p:grpSp>
        <p:nvGrpSpPr>
          <p:cNvPr id="43"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70" name="矩形 47"/>
          <p:cNvSpPr>
            <a:spLocks noChangeArrowheads="1"/>
          </p:cNvSpPr>
          <p:nvPr/>
        </p:nvSpPr>
        <p:spPr bwMode="auto">
          <a:xfrm>
            <a:off x="6975671" y="2088231"/>
            <a:ext cx="4161442" cy="323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342900" indent="-342900">
              <a:lnSpc>
                <a:spcPct val="130000"/>
              </a:lnSpc>
              <a:spcBef>
                <a:spcPct val="0"/>
              </a:spcBef>
              <a:buFont typeface="Arial" panose="020B0604020202020204" pitchFamily="34" charset="0"/>
              <a:buChar cha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(Public-Private Partnership)</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译意为公共部门与私营机构合作。</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30000"/>
              </a:lnSpc>
              <a:spcBef>
                <a:spcPct val="0"/>
              </a:spcBef>
              <a:buFont typeface="Arial" panose="020B0604020202020204" pitchFamily="34" charset="0"/>
              <a:buChar char="•"/>
            </a:pP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30000"/>
              </a:lnSpc>
              <a:spcBef>
                <a:spcPct val="0"/>
              </a:spcBef>
              <a:buFont typeface="Arial" panose="020B0604020202020204" pitchFamily="34" charset="0"/>
              <a:buChar cha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1997</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年，布莱尔当选英国首相。基于增加公共基础设施建设和削减公共开支的考虑，布莱尔政府更加热衷于</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PFI</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模式，并使用了一个新词汇：</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PPP</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矩形 3"/>
          <p:cNvSpPr>
            <a:spLocks noChangeArrowheads="1"/>
          </p:cNvSpPr>
          <p:nvPr/>
        </p:nvSpPr>
        <p:spPr bwMode="auto">
          <a:xfrm>
            <a:off x="6992194" y="1536574"/>
            <a:ext cx="65305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矩形 71"/>
          <p:cNvSpPr/>
          <p:nvPr/>
        </p:nvSpPr>
        <p:spPr>
          <a:xfrm>
            <a:off x="7051317" y="1997525"/>
            <a:ext cx="599800" cy="40500"/>
          </a:xfrm>
          <a:prstGeom prst="rect">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73" name="矩形 72"/>
          <p:cNvSpPr/>
          <p:nvPr/>
        </p:nvSpPr>
        <p:spPr>
          <a:xfrm>
            <a:off x="7666167" y="1997525"/>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6928" b="15613"/>
          <a:stretch>
            <a:fillRect/>
          </a:stretch>
        </p:blipFill>
        <p:spPr>
          <a:xfrm>
            <a:off x="2806515" y="1341502"/>
            <a:ext cx="3949700" cy="4584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left)">
                                      <p:cBhvr>
                                        <p:cTn id="11" dur="500"/>
                                        <p:tgtEl>
                                          <p:spTgt spid="7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750"/>
                                        <p:tgtEl>
                                          <p:spTgt spid="7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randombar(horizontal)">
                                      <p:cBhvr>
                                        <p:cTn id="20"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animBg="1"/>
      <p:bldP spid="7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77537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（一）完备的合同体系</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240863" y="1595898"/>
            <a:ext cx="6128913"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项目合同一般应包括以下核心条款：</a:t>
            </a: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空心弧 6"/>
          <p:cNvSpPr/>
          <p:nvPr/>
        </p:nvSpPr>
        <p:spPr>
          <a:xfrm>
            <a:off x="4935342" y="3808583"/>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34"/>
          <p:cNvSpPr/>
          <p:nvPr/>
        </p:nvSpPr>
        <p:spPr>
          <a:xfrm rot="10190714">
            <a:off x="6151170" y="284055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12"/>
          <p:cNvGrpSpPr/>
          <p:nvPr/>
        </p:nvGrpSpPr>
        <p:grpSpPr>
          <a:xfrm rot="13237829">
            <a:off x="8007588" y="3314382"/>
            <a:ext cx="759550" cy="986833"/>
            <a:chOff x="4020870" y="2194485"/>
            <a:chExt cx="1102258" cy="1432090"/>
          </a:xfrm>
          <a:effectLst>
            <a:outerShdw blurRad="444500" dist="254000" dir="8100000" algn="tr" rotWithShape="0">
              <a:prstClr val="black">
                <a:alpha val="50000"/>
              </a:prstClr>
            </a:outerShdw>
          </a:effectLst>
        </p:grpSpPr>
        <p:sp>
          <p:nvSpPr>
            <p:cNvPr id="1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椭圆 34"/>
          <p:cNvSpPr/>
          <p:nvPr/>
        </p:nvSpPr>
        <p:spPr>
          <a:xfrm rot="15654426">
            <a:off x="9084230" y="4501939"/>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6"/>
          <p:cNvGrpSpPr/>
          <p:nvPr/>
        </p:nvGrpSpPr>
        <p:grpSpPr>
          <a:xfrm rot="9469324">
            <a:off x="4970614" y="3342114"/>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8068240">
            <a:off x="4222075" y="4509444"/>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24"/>
          <p:cNvGrpSpPr/>
          <p:nvPr/>
        </p:nvGrpSpPr>
        <p:grpSpPr>
          <a:xfrm>
            <a:off x="6208834" y="4215101"/>
            <a:ext cx="1612681" cy="1612685"/>
            <a:chOff x="3851771" y="1163107"/>
            <a:chExt cx="1402358" cy="1402358"/>
          </a:xfrm>
        </p:grpSpPr>
        <p:grpSp>
          <p:nvGrpSpPr>
            <p:cNvPr id="18"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18"/>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核心条款</a:t>
              </a:r>
              <a:endPar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4408674" y="4849282"/>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5128680" y="3438882"/>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p:cNvSpPr txBox="1"/>
          <p:nvPr/>
        </p:nvSpPr>
        <p:spPr>
          <a:xfrm>
            <a:off x="8257548" y="3405587"/>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9327857" y="4617405"/>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6278195" y="2878986"/>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4226606" y="4606675"/>
            <a:ext cx="412292"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3037127" y="5374329"/>
            <a:ext cx="1563458" cy="830997"/>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项目的范围和期限</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8"/>
          <p:cNvSpPr txBox="1"/>
          <p:nvPr/>
        </p:nvSpPr>
        <p:spPr>
          <a:xfrm>
            <a:off x="3371884" y="2955930"/>
            <a:ext cx="1563458" cy="886397"/>
          </a:xfrm>
          <a:prstGeom prst="rect">
            <a:avLst/>
          </a:prstGeom>
          <a:noFill/>
        </p:spPr>
        <p:txBody>
          <a:bodyPr wrap="square" rtlCol="0">
            <a:spAutoFit/>
          </a:bodyPr>
          <a:lstStyle/>
          <a:p>
            <a:pPr lvl="0">
              <a:lnSpc>
                <a:spcPct val="90000"/>
              </a:lnSpc>
              <a:spcBef>
                <a:spcPct val="0"/>
              </a:spcBef>
              <a:spcAft>
                <a:spcPct val="35000"/>
              </a:spcAft>
            </a:pP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项目的</a:t>
            </a:r>
            <a:endPar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lvl="0">
              <a:lnSpc>
                <a:spcPct val="90000"/>
              </a:lnSpc>
              <a:spcBef>
                <a:spcPct val="0"/>
              </a:spcBef>
              <a:spcAft>
                <a:spcPct val="35000"/>
              </a:spcAft>
            </a:pPr>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前提条件</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5520265" y="2047174"/>
            <a:ext cx="2086031" cy="830997"/>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项目的建设、运营、维护</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8887464" y="2664952"/>
            <a:ext cx="1563458" cy="830997"/>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项目的</a:t>
            </a:r>
            <a:endPar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付费机制</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9834740" y="4181474"/>
            <a:ext cx="2007304" cy="830997"/>
          </a:xfrm>
          <a:prstGeom prst="rect">
            <a:avLst/>
          </a:prstGeom>
          <a:noFill/>
        </p:spPr>
        <p:txBody>
          <a:bodyPr wrap="square" rtlCol="0">
            <a:spAutoFit/>
          </a:bodyPr>
          <a:lstStyle/>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政府方的</a:t>
            </a:r>
            <a:endParaRPr lang="en-US" altLang="zh-CN"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监督与介入</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ppt_x"/>
                                          </p:val>
                                        </p:tav>
                                        <p:tav tm="100000">
                                          <p:val>
                                            <p:strVal val="#ppt_x"/>
                                          </p:val>
                                        </p:tav>
                                      </p:tavLst>
                                    </p:anim>
                                    <p:anim calcmode="lin" valueType="num">
                                      <p:cBhvr additive="base">
                                        <p:cTn id="11" dur="500" fill="hold"/>
                                        <p:tgtEl>
                                          <p:spTgt spid="17"/>
                                        </p:tgtEl>
                                        <p:attrNameLst>
                                          <p:attrName>ppt_y</p:attrName>
                                        </p:attrNameLst>
                                      </p:cBhvr>
                                      <p:tavLst>
                                        <p:tav tm="0">
                                          <p:val>
                                            <p:strVal val="1+#ppt_h/2"/>
                                          </p:val>
                                        </p:tav>
                                        <p:tav tm="100000">
                                          <p:val>
                                            <p:strVal val="#ppt_y"/>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 presetClass="entr" presetSubtype="1"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300"/>
                                        <p:tgtEl>
                                          <p:spTgt spid="28"/>
                                        </p:tgtEl>
                                        <p:attrNameLst>
                                          <p:attrName>ppt_x</p:attrName>
                                        </p:attrNameLst>
                                      </p:cBhvr>
                                      <p:tavLst>
                                        <p:tav tm="0">
                                          <p:val>
                                            <p:strVal val="#ppt_x-#ppt_w*1.125000"/>
                                          </p:val>
                                        </p:tav>
                                        <p:tav tm="100000">
                                          <p:val>
                                            <p:strVal val="#ppt_x"/>
                                          </p:val>
                                        </p:tav>
                                      </p:tavLst>
                                    </p:anim>
                                    <p:animEffect transition="in" filter="wipe(right)">
                                      <p:cBhvr>
                                        <p:cTn id="53" dur="300"/>
                                        <p:tgtEl>
                                          <p:spTgt spid="28"/>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300"/>
                                        <p:tgtEl>
                                          <p:spTgt spid="29"/>
                                        </p:tgtEl>
                                        <p:attrNameLst>
                                          <p:attrName>ppt_x</p:attrName>
                                        </p:attrNameLst>
                                      </p:cBhvr>
                                      <p:tavLst>
                                        <p:tav tm="0">
                                          <p:val>
                                            <p:strVal val="#ppt_x-#ppt_w*1.125000"/>
                                          </p:val>
                                        </p:tav>
                                        <p:tav tm="100000">
                                          <p:val>
                                            <p:strVal val="#ppt_x"/>
                                          </p:val>
                                        </p:tav>
                                      </p:tavLst>
                                    </p:anim>
                                    <p:animEffect transition="in" filter="wipe(right)">
                                      <p:cBhvr>
                                        <p:cTn id="57" dur="300"/>
                                        <p:tgtEl>
                                          <p:spTgt spid="29"/>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300"/>
                                        <p:tgtEl>
                                          <p:spTgt spid="30"/>
                                        </p:tgtEl>
                                        <p:attrNameLst>
                                          <p:attrName>ppt_x</p:attrName>
                                        </p:attrNameLst>
                                      </p:cBhvr>
                                      <p:tavLst>
                                        <p:tav tm="0">
                                          <p:val>
                                            <p:strVal val="#ppt_x-#ppt_w*1.125000"/>
                                          </p:val>
                                        </p:tav>
                                        <p:tav tm="100000">
                                          <p:val>
                                            <p:strVal val="#ppt_x"/>
                                          </p:val>
                                        </p:tav>
                                      </p:tavLst>
                                    </p:anim>
                                    <p:animEffect transition="in" filter="wipe(right)">
                                      <p:cBhvr>
                                        <p:cTn id="61" dur="300"/>
                                        <p:tgtEl>
                                          <p:spTgt spid="30"/>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300"/>
                                        <p:tgtEl>
                                          <p:spTgt spid="31"/>
                                        </p:tgtEl>
                                        <p:attrNameLst>
                                          <p:attrName>ppt_x</p:attrName>
                                        </p:attrNameLst>
                                      </p:cBhvr>
                                      <p:tavLst>
                                        <p:tav tm="0">
                                          <p:val>
                                            <p:strVal val="#ppt_x-#ppt_w*1.125000"/>
                                          </p:val>
                                        </p:tav>
                                        <p:tav tm="100000">
                                          <p:val>
                                            <p:strVal val="#ppt_x"/>
                                          </p:val>
                                        </p:tav>
                                      </p:tavLst>
                                    </p:anim>
                                    <p:animEffect transition="in" filter="wipe(right)">
                                      <p:cBhvr>
                                        <p:cTn id="65" dur="300"/>
                                        <p:tgtEl>
                                          <p:spTgt spid="31"/>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300"/>
                                        <p:tgtEl>
                                          <p:spTgt spid="32"/>
                                        </p:tgtEl>
                                        <p:attrNameLst>
                                          <p:attrName>ppt_x</p:attrName>
                                        </p:attrNameLst>
                                      </p:cBhvr>
                                      <p:tavLst>
                                        <p:tav tm="0">
                                          <p:val>
                                            <p:strVal val="#ppt_x-#ppt_w*1.125000"/>
                                          </p:val>
                                        </p:tav>
                                        <p:tav tm="100000">
                                          <p:val>
                                            <p:strVal val="#ppt_x"/>
                                          </p:val>
                                        </p:tav>
                                      </p:tavLst>
                                    </p:anim>
                                    <p:animEffect transition="in" filter="wipe(right)">
                                      <p:cBhvr>
                                        <p:cTn id="69"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2" grpId="0" animBg="1"/>
      <p:bldP spid="16" grpId="0" animBg="1"/>
      <p:bldP spid="23" grpId="0"/>
      <p:bldP spid="24" grpId="0"/>
      <p:bldP spid="25" grpId="0"/>
      <p:bldP spid="26" grpId="0"/>
      <p:bldP spid="27" grpId="0"/>
      <p:bldP spid="28" grpId="0"/>
      <p:bldP spid="29" grpId="0"/>
      <p:bldP spid="30" grpId="0"/>
      <p:bldP spid="31"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（二）风险防控机制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文本框 1"/>
          <p:cNvSpPr txBox="1"/>
          <p:nvPr/>
        </p:nvSpPr>
        <p:spPr>
          <a:xfrm>
            <a:off x="3023616" y="1646269"/>
            <a:ext cx="3501670" cy="6001643"/>
          </a:xfrm>
          <a:prstGeom prst="rect">
            <a:avLst/>
          </a:prstGeom>
          <a:noFill/>
        </p:spPr>
        <p:txBody>
          <a:bodyPr wrap="square" rtlCol="0">
            <a:spAutoFit/>
          </a:bodyPr>
          <a:lstStyle/>
          <a:p>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风险分类</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内部</a:t>
            </a: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配套</a:t>
            </a: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及协调风险</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外部风险</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a:t>
            </a:r>
            <a:r>
              <a:rPr lang="zh-CN" altLang="en-US"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分配</a:t>
            </a:r>
            <a:endPar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社会资本方</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政府方</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融资方</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lvl="1"/>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1"/>
          <a:srcRect l="11037" t="12378" r="6386" b="8829"/>
          <a:stretch>
            <a:fillRect/>
          </a:stretch>
        </p:blipFill>
        <p:spPr>
          <a:xfrm>
            <a:off x="6231320" y="1646269"/>
            <a:ext cx="5384947" cy="4209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animEffect transition="in" filter="wipe(left)">
                                      <p:cBhvr>
                                        <p:cTn id="25" dur="500"/>
                                        <p:tgtEl>
                                          <p:spTgt spid="6">
                                            <p:txEl>
                                              <p:pRg st="8" end="8"/>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xEl>
                                              <p:pRg st="10" end="10"/>
                                            </p:txEl>
                                          </p:spTgt>
                                        </p:tgtEl>
                                        <p:attrNameLst>
                                          <p:attrName>style.visibility</p:attrName>
                                        </p:attrNameLst>
                                      </p:cBhvr>
                                      <p:to>
                                        <p:strVal val="visible"/>
                                      </p:to>
                                    </p:set>
                                    <p:animEffect transition="in" filter="wipe(left)">
                                      <p:cBhvr>
                                        <p:cTn id="28" dur="500"/>
                                        <p:tgtEl>
                                          <p:spTgt spid="6">
                                            <p:txEl>
                                              <p:pRg st="10" end="10"/>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6">
                                            <p:txEl>
                                              <p:pRg st="12" end="12"/>
                                            </p:txEl>
                                          </p:spTgt>
                                        </p:tgtEl>
                                        <p:attrNameLst>
                                          <p:attrName>style.visibility</p:attrName>
                                        </p:attrNameLst>
                                      </p:cBhvr>
                                      <p:to>
                                        <p:strVal val="visible"/>
                                      </p:to>
                                    </p:set>
                                    <p:animEffect transition="in" filter="wipe(down)">
                                      <p:cBhvr>
                                        <p:cTn id="31" dur="500"/>
                                        <p:tgtEl>
                                          <p:spTgt spid="6">
                                            <p:txEl>
                                              <p:pRg st="12" end="12"/>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6">
                                            <p:txEl>
                                              <p:pRg st="14" end="14"/>
                                            </p:txEl>
                                          </p:spTgt>
                                        </p:tgtEl>
                                        <p:attrNameLst>
                                          <p:attrName>style.visibility</p:attrName>
                                        </p:attrNameLst>
                                      </p:cBhvr>
                                      <p:to>
                                        <p:strVal val="visible"/>
                                      </p:to>
                                    </p:set>
                                    <p:animEffect transition="in" filter="wipe(down)">
                                      <p:cBhvr>
                                        <p:cTn id="34" dur="500"/>
                                        <p:tgtEl>
                                          <p:spTgt spid="6">
                                            <p:txEl>
                                              <p:pRg st="14" end="14"/>
                                            </p:txEl>
                                          </p:spTgt>
                                        </p:tgtEl>
                                      </p:cBhvr>
                                    </p:animEffect>
                                  </p:childTnLst>
                                </p:cTn>
                              </p:par>
                              <p:par>
                                <p:cTn id="35" presetID="22" presetClass="entr" presetSubtype="8"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（二）风险防控机制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文本框 1"/>
          <p:cNvSpPr txBox="1"/>
          <p:nvPr/>
        </p:nvSpPr>
        <p:spPr>
          <a:xfrm>
            <a:off x="3373071" y="1287244"/>
            <a:ext cx="7661792" cy="5262979"/>
          </a:xfrm>
          <a:prstGeom prst="rect">
            <a:avLst/>
          </a:prstGeom>
          <a:noFill/>
        </p:spPr>
        <p:txBody>
          <a:bodyPr wrap="square" rtlCol="0">
            <a:spAutoFit/>
          </a:bodyPr>
          <a:lstStyle/>
          <a:p>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风险承担</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①政府方的违约事件；</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②</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项目公司的违约事件；</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③</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社会资本方的违约事件</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④</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违约责任的承担</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r>
              <a:rPr lang="en-US" altLang="zh-CN" sz="28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a:t>
            </a: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风险分担原则：</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285750"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285750" indent="-285750">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一般来说，项目设计、建造、融资和运营维护等商业风险由社会资本承担，法律、政策、最低需求和政府违约等风险由政府承担，不可抗力等风险由政府和社会资本合理共担。</a:t>
            </a:r>
            <a:endPar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285750" indent="-285750">
              <a:buFont typeface="Arial" panose="020B0604020202020204" pitchFamily="34" charset="0"/>
              <a:buChar char="•"/>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（二）风险防控机制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7" name="空心弧 6"/>
          <p:cNvSpPr/>
          <p:nvPr/>
        </p:nvSpPr>
        <p:spPr>
          <a:xfrm>
            <a:off x="5341750" y="3977917"/>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34"/>
          <p:cNvSpPr/>
          <p:nvPr/>
        </p:nvSpPr>
        <p:spPr>
          <a:xfrm rot="10190714">
            <a:off x="6557578" y="3009891"/>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12"/>
          <p:cNvGrpSpPr/>
          <p:nvPr/>
        </p:nvGrpSpPr>
        <p:grpSpPr>
          <a:xfrm rot="11594412">
            <a:off x="8041463" y="3099894"/>
            <a:ext cx="759550" cy="986833"/>
            <a:chOff x="4020870" y="2194485"/>
            <a:chExt cx="1102258" cy="1432090"/>
          </a:xfrm>
          <a:effectLst>
            <a:outerShdw blurRad="444500" dist="254000" dir="8100000" algn="tr" rotWithShape="0">
              <a:prstClr val="black">
                <a:alpha val="50000"/>
              </a:prstClr>
            </a:outerShdw>
          </a:effectLst>
        </p:grpSpPr>
        <p:sp>
          <p:nvSpPr>
            <p:cNvPr id="1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椭圆 34"/>
          <p:cNvSpPr/>
          <p:nvPr/>
        </p:nvSpPr>
        <p:spPr>
          <a:xfrm rot="13940561">
            <a:off x="9310016" y="397136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6"/>
          <p:cNvGrpSpPr/>
          <p:nvPr/>
        </p:nvGrpSpPr>
        <p:grpSpPr>
          <a:xfrm rot="9469324">
            <a:off x="5377022" y="3511448"/>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8068240">
            <a:off x="4628483" y="4678778"/>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24"/>
          <p:cNvGrpSpPr/>
          <p:nvPr/>
        </p:nvGrpSpPr>
        <p:grpSpPr>
          <a:xfrm>
            <a:off x="6615242" y="4384435"/>
            <a:ext cx="1612681" cy="1612685"/>
            <a:chOff x="3851771" y="1163107"/>
            <a:chExt cx="1402358" cy="1402358"/>
          </a:xfrm>
        </p:grpSpPr>
        <p:grpSp>
          <p:nvGrpSpPr>
            <p:cNvPr id="18"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26"/>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3A9F3"/>
                  </a:solidFill>
                  <a:latin typeface="Arial" panose="020B0604020202020204" pitchFamily="34" charset="0"/>
                  <a:ea typeface="微软雅黑" panose="020B0503020204020204" pitchFamily="34" charset="-122"/>
                  <a:sym typeface="Arial" panose="020B0604020202020204" pitchFamily="34" charset="0"/>
                </a:rPr>
                <a:t>风险分担</a:t>
              </a:r>
              <a:endPar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33"/>
          <p:cNvSpPr txBox="1"/>
          <p:nvPr/>
        </p:nvSpPr>
        <p:spPr>
          <a:xfrm>
            <a:off x="4815082" y="5018616"/>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34"/>
          <p:cNvSpPr txBox="1"/>
          <p:nvPr/>
        </p:nvSpPr>
        <p:spPr>
          <a:xfrm>
            <a:off x="5535088" y="3608216"/>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35"/>
          <p:cNvSpPr txBox="1"/>
          <p:nvPr/>
        </p:nvSpPr>
        <p:spPr>
          <a:xfrm>
            <a:off x="8189823" y="3202387"/>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37"/>
          <p:cNvSpPr txBox="1"/>
          <p:nvPr/>
        </p:nvSpPr>
        <p:spPr>
          <a:xfrm>
            <a:off x="9531065" y="4030383"/>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8"/>
          <p:cNvSpPr txBox="1"/>
          <p:nvPr/>
        </p:nvSpPr>
        <p:spPr>
          <a:xfrm>
            <a:off x="6684603" y="3048320"/>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39"/>
          <p:cNvSpPr txBox="1"/>
          <p:nvPr/>
        </p:nvSpPr>
        <p:spPr>
          <a:xfrm>
            <a:off x="4633014" y="4776009"/>
            <a:ext cx="412292"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41"/>
          <p:cNvSpPr txBox="1"/>
          <p:nvPr/>
        </p:nvSpPr>
        <p:spPr>
          <a:xfrm>
            <a:off x="3778292" y="3125264"/>
            <a:ext cx="2107940" cy="424732"/>
          </a:xfrm>
          <a:prstGeom prst="rect">
            <a:avLst/>
          </a:prstGeom>
          <a:noFill/>
        </p:spPr>
        <p:txBody>
          <a:bodyPr wrap="square" rtlCol="0">
            <a:spAutoFit/>
          </a:bodyPr>
          <a:lstStyle/>
          <a:p>
            <a:pPr lvl="0">
              <a:lnSpc>
                <a:spcPct val="90000"/>
              </a:lnSpc>
              <a:spcBef>
                <a:spcPct val="0"/>
              </a:spcBef>
              <a:spcAft>
                <a:spcPct val="35000"/>
              </a:spcAft>
            </a:pPr>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外部风险管理</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42"/>
          <p:cNvSpPr txBox="1"/>
          <p:nvPr/>
        </p:nvSpPr>
        <p:spPr>
          <a:xfrm>
            <a:off x="5870488" y="2437857"/>
            <a:ext cx="2548438" cy="461665"/>
          </a:xfrm>
          <a:prstGeom prst="rect">
            <a:avLst/>
          </a:prstGeom>
          <a:noFill/>
        </p:spPr>
        <p:txBody>
          <a:bodyPr wrap="square" rtlCol="0">
            <a:spAutoFit/>
          </a:bodyPr>
          <a:lstStyle/>
          <a:p>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配套风险管理</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43"/>
          <p:cNvSpPr txBox="1"/>
          <p:nvPr/>
        </p:nvSpPr>
        <p:spPr>
          <a:xfrm>
            <a:off x="8644998" y="2845859"/>
            <a:ext cx="2099898" cy="461665"/>
          </a:xfrm>
          <a:prstGeom prst="rect">
            <a:avLst/>
          </a:prstGeom>
          <a:noFill/>
        </p:spPr>
        <p:txBody>
          <a:bodyPr wrap="square" rtlCol="0">
            <a:spAutoFit/>
          </a:bodyPr>
          <a:lstStyle/>
          <a:p>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融资风险管理</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46"/>
          <p:cNvSpPr txBox="1"/>
          <p:nvPr/>
        </p:nvSpPr>
        <p:spPr>
          <a:xfrm>
            <a:off x="9694947" y="4877145"/>
            <a:ext cx="2629357" cy="461665"/>
          </a:xfrm>
          <a:prstGeom prst="rect">
            <a:avLst/>
          </a:prstGeom>
          <a:noFill/>
        </p:spPr>
        <p:txBody>
          <a:bodyPr wrap="square" rtlCol="0">
            <a:spAutoFit/>
          </a:bodyPr>
          <a:lstStyle/>
          <a:p>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风险后果承担</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40"/>
          <p:cNvSpPr txBox="1"/>
          <p:nvPr/>
        </p:nvSpPr>
        <p:spPr>
          <a:xfrm>
            <a:off x="3025839" y="4245441"/>
            <a:ext cx="1563458" cy="830997"/>
          </a:xfrm>
          <a:prstGeom prst="rect">
            <a:avLst/>
          </a:prstGeom>
          <a:noFill/>
        </p:spPr>
        <p:txBody>
          <a:bodyPr wrap="square" rtlCol="0">
            <a:spAutoFit/>
          </a:bodyPr>
          <a:lstStyle/>
          <a:p>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内部风险管理</a:t>
            </a:r>
            <a:endParaRPr lang="zh-CN" altLang="en-US" sz="24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 presetClass="entr" presetSubtype="1"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300"/>
                                        <p:tgtEl>
                                          <p:spTgt spid="32"/>
                                        </p:tgtEl>
                                        <p:attrNameLst>
                                          <p:attrName>ppt_x</p:attrName>
                                        </p:attrNameLst>
                                      </p:cBhvr>
                                      <p:tavLst>
                                        <p:tav tm="0">
                                          <p:val>
                                            <p:strVal val="#ppt_x-#ppt_w*1.125000"/>
                                          </p:val>
                                        </p:tav>
                                        <p:tav tm="100000">
                                          <p:val>
                                            <p:strVal val="#ppt_x"/>
                                          </p:val>
                                        </p:tav>
                                      </p:tavLst>
                                    </p:anim>
                                    <p:animEffect transition="in" filter="wipe(right)">
                                      <p:cBhvr>
                                        <p:cTn id="50" dur="300"/>
                                        <p:tgtEl>
                                          <p:spTgt spid="32"/>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300"/>
                                        <p:tgtEl>
                                          <p:spTgt spid="28"/>
                                        </p:tgtEl>
                                        <p:attrNameLst>
                                          <p:attrName>ppt_x</p:attrName>
                                        </p:attrNameLst>
                                      </p:cBhvr>
                                      <p:tavLst>
                                        <p:tav tm="0">
                                          <p:val>
                                            <p:strVal val="#ppt_x-#ppt_w*1.125000"/>
                                          </p:val>
                                        </p:tav>
                                        <p:tav tm="100000">
                                          <p:val>
                                            <p:strVal val="#ppt_x"/>
                                          </p:val>
                                        </p:tav>
                                      </p:tavLst>
                                    </p:anim>
                                    <p:animEffect transition="in" filter="wipe(right)">
                                      <p:cBhvr>
                                        <p:cTn id="54" dur="3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300"/>
                                        <p:tgtEl>
                                          <p:spTgt spid="29"/>
                                        </p:tgtEl>
                                        <p:attrNameLst>
                                          <p:attrName>ppt_x</p:attrName>
                                        </p:attrNameLst>
                                      </p:cBhvr>
                                      <p:tavLst>
                                        <p:tav tm="0">
                                          <p:val>
                                            <p:strVal val="#ppt_x-#ppt_w*1.125000"/>
                                          </p:val>
                                        </p:tav>
                                        <p:tav tm="100000">
                                          <p:val>
                                            <p:strVal val="#ppt_x"/>
                                          </p:val>
                                        </p:tav>
                                      </p:tavLst>
                                    </p:anim>
                                    <p:animEffect transition="in" filter="wipe(right)">
                                      <p:cBhvr>
                                        <p:cTn id="58" dur="300"/>
                                        <p:tgtEl>
                                          <p:spTgt spid="29"/>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300"/>
                                        <p:tgtEl>
                                          <p:spTgt spid="30"/>
                                        </p:tgtEl>
                                        <p:attrNameLst>
                                          <p:attrName>ppt_x</p:attrName>
                                        </p:attrNameLst>
                                      </p:cBhvr>
                                      <p:tavLst>
                                        <p:tav tm="0">
                                          <p:val>
                                            <p:strVal val="#ppt_x-#ppt_w*1.125000"/>
                                          </p:val>
                                        </p:tav>
                                        <p:tav tm="100000">
                                          <p:val>
                                            <p:strVal val="#ppt_x"/>
                                          </p:val>
                                        </p:tav>
                                      </p:tavLst>
                                    </p:anim>
                                    <p:animEffect transition="in" filter="wipe(right)">
                                      <p:cBhvr>
                                        <p:cTn id="62" dur="300"/>
                                        <p:tgtEl>
                                          <p:spTgt spid="30"/>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300"/>
                                        <p:tgtEl>
                                          <p:spTgt spid="31"/>
                                        </p:tgtEl>
                                        <p:attrNameLst>
                                          <p:attrName>ppt_x</p:attrName>
                                        </p:attrNameLst>
                                      </p:cBhvr>
                                      <p:tavLst>
                                        <p:tav tm="0">
                                          <p:val>
                                            <p:strVal val="#ppt_x-#ppt_w*1.125000"/>
                                          </p:val>
                                        </p:tav>
                                        <p:tav tm="100000">
                                          <p:val>
                                            <p:strVal val="#ppt_x"/>
                                          </p:val>
                                        </p:tav>
                                      </p:tavLst>
                                    </p:anim>
                                    <p:animEffect transition="in" filter="wipe(right)">
                                      <p:cBhvr>
                                        <p:cTn id="66"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6" grpId="0" animBg="1"/>
      <p:bldP spid="23" grpId="0"/>
      <p:bldP spid="24" grpId="0"/>
      <p:bldP spid="25" grpId="0"/>
      <p:bldP spid="26" grpId="0"/>
      <p:bldP spid="27" grpId="0"/>
      <p:bldP spid="28" grpId="0"/>
      <p:bldP spid="29" grpId="0"/>
      <p:bldP spid="30" grpId="0"/>
      <p:bldP spid="31" grpId="0"/>
      <p:bldP spid="3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457200" indent="-457200">
              <a:spcBef>
                <a:spcPct val="0"/>
              </a:spcBef>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（二）风险防控机制</a:t>
            </a:r>
            <a:endParaRPr lang="en-US" altLang="zh-CN"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文本框 1"/>
          <p:cNvSpPr txBox="1"/>
          <p:nvPr/>
        </p:nvSpPr>
        <p:spPr>
          <a:xfrm>
            <a:off x="3502919" y="2041091"/>
            <a:ext cx="7661792" cy="1754326"/>
          </a:xfrm>
          <a:prstGeom prst="rect">
            <a:avLst/>
          </a:prstGeom>
          <a:noFill/>
        </p:spPr>
        <p:txBody>
          <a:bodyPr wrap="square" rtlCol="0">
            <a:spAutoFit/>
          </a:bodyPr>
          <a:lstStyle/>
          <a:p>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5.</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风险后果承担：</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285750" indent="-285750">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285750" indent="-285750">
              <a:buFont typeface="Arial" panose="020B0604020202020204" pitchFamily="34" charset="0"/>
              <a:buChar char="•"/>
            </a:pPr>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应遵守契约精神，当项目公司或社会资本方违约时，政府方应当依合同规定处理，不应采取过度措施。当政府方违约时，相关政府部门应当勇于承担违约责任，尽力采取补救措施。</a:t>
            </a:r>
            <a:endParaRPr lang="en-US" altLang="zh-CN" sz="20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（三）争议协调机制</a:t>
            </a:r>
            <a:endParaRPr lang="zh-CN" altLang="en-US"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2"/>
          <p:cNvGrpSpPr/>
          <p:nvPr/>
        </p:nvGrpSpPr>
        <p:grpSpPr>
          <a:xfrm>
            <a:off x="4872020" y="581505"/>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3285777" y="2092681"/>
            <a:ext cx="4572000" cy="2739211"/>
          </a:xfrm>
          <a:prstGeom prst="rect">
            <a:avLst/>
          </a:prstGeom>
        </p:spPr>
        <p:txBody>
          <a:bodyPr>
            <a:spAutoFit/>
          </a:bodyPr>
          <a:lstStyle/>
          <a:p>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争议主要包括</a:t>
            </a:r>
            <a:r>
              <a:rPr lang="zh-CN"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endParaRPr lang="en-US" altLang="zh-CN"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）关联交易</a:t>
            </a:r>
            <a:r>
              <a:rPr lang="zh-CN" altLang="zh-CN" dirty="0" smtClean="0">
                <a:latin typeface="微软雅黑" panose="020B0503020204020204" pitchFamily="34" charset="-122"/>
                <a:ea typeface="微软雅黑" panose="020B0503020204020204" pitchFamily="34" charset="-122"/>
              </a:rPr>
              <a:t>争议</a:t>
            </a:r>
            <a:endParaRPr lang="en-US" altLang="zh-CN" dirty="0" smtClean="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政府介入权使用争议</a:t>
            </a:r>
            <a:endParaRPr lang="en-US" altLang="zh-CN" dirty="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定价与调价机制争议</a:t>
            </a:r>
            <a:endParaRPr lang="en-US" altLang="zh-CN" dirty="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其他</a:t>
            </a:r>
            <a:r>
              <a:rPr lang="zh-CN" altLang="zh-CN" dirty="0" smtClean="0">
                <a:latin typeface="微软雅黑" panose="020B0503020204020204" pitchFamily="34" charset="-122"/>
                <a:ea typeface="微软雅黑" panose="020B0503020204020204" pitchFamily="34" charset="-122"/>
              </a:rPr>
              <a:t>争议</a:t>
            </a:r>
            <a:endParaRPr lang="zh-CN" altLang="en-US" dirty="0">
              <a:latin typeface="微软雅黑" panose="020B0503020204020204" pitchFamily="34" charset="-122"/>
              <a:ea typeface="微软雅黑" panose="020B0503020204020204" pitchFamily="34" charset="-122"/>
            </a:endParaRPr>
          </a:p>
        </p:txBody>
      </p:sp>
      <p:sp>
        <p:nvSpPr>
          <p:cNvPr id="8" name="任意多边形 7"/>
          <p:cNvSpPr/>
          <p:nvPr/>
        </p:nvSpPr>
        <p:spPr>
          <a:xfrm rot="5400000">
            <a:off x="8824070" y="3204301"/>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18900000">
            <a:off x="7285282" y="3024030"/>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任意多边形 9"/>
          <p:cNvSpPr/>
          <p:nvPr/>
        </p:nvSpPr>
        <p:spPr>
          <a:xfrm rot="18900000" flipV="1">
            <a:off x="8112047" y="3849911"/>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1" name="任意多边形 10"/>
          <p:cNvSpPr/>
          <p:nvPr/>
        </p:nvSpPr>
        <p:spPr>
          <a:xfrm rot="2700000">
            <a:off x="8092996" y="2195083"/>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2" name="心形 11"/>
          <p:cNvSpPr/>
          <p:nvPr/>
        </p:nvSpPr>
        <p:spPr>
          <a:xfrm>
            <a:off x="8471176" y="1851324"/>
            <a:ext cx="351692" cy="293077"/>
          </a:xfrm>
          <a:prstGeom prst="hear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3" name="组合 12"/>
          <p:cNvGrpSpPr/>
          <p:nvPr/>
        </p:nvGrpSpPr>
        <p:grpSpPr>
          <a:xfrm>
            <a:off x="10101887" y="3318226"/>
            <a:ext cx="224872" cy="564609"/>
            <a:chOff x="3114596" y="2996938"/>
            <a:chExt cx="224872" cy="564609"/>
          </a:xfrm>
          <a:solidFill>
            <a:srgbClr val="F14124"/>
          </a:solidFill>
        </p:grpSpPr>
        <p:sp>
          <p:nvSpPr>
            <p:cNvPr id="14" name="椭圆 13"/>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矩形 15"/>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同侧圆角矩形 18"/>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同侧圆角矩形 19"/>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1" name="组合 20"/>
          <p:cNvGrpSpPr/>
          <p:nvPr/>
        </p:nvGrpSpPr>
        <p:grpSpPr>
          <a:xfrm>
            <a:off x="6793417" y="3405829"/>
            <a:ext cx="439857" cy="311768"/>
            <a:chOff x="4979939" y="3638125"/>
            <a:chExt cx="439857" cy="311768"/>
          </a:xfrm>
          <a:solidFill>
            <a:srgbClr val="05BAC8"/>
          </a:solidFill>
        </p:grpSpPr>
        <p:grpSp>
          <p:nvGrpSpPr>
            <p:cNvPr id="22" name="组合 21"/>
            <p:cNvGrpSpPr/>
            <p:nvPr/>
          </p:nvGrpSpPr>
          <p:grpSpPr>
            <a:xfrm>
              <a:off x="4979939" y="3681386"/>
              <a:ext cx="439857" cy="268507"/>
              <a:chOff x="4975778" y="3669385"/>
              <a:chExt cx="439857" cy="268507"/>
            </a:xfrm>
            <a:grpFill/>
          </p:grpSpPr>
          <p:grpSp>
            <p:nvGrpSpPr>
              <p:cNvPr id="24" name="组合 23"/>
              <p:cNvGrpSpPr/>
              <p:nvPr/>
            </p:nvGrpSpPr>
            <p:grpSpPr>
              <a:xfrm>
                <a:off x="4975778" y="3689944"/>
                <a:ext cx="439857" cy="24689"/>
                <a:chOff x="4902784" y="3688900"/>
                <a:chExt cx="439857" cy="24689"/>
              </a:xfrm>
              <a:grpFill/>
            </p:grpSpPr>
            <p:sp>
              <p:nvSpPr>
                <p:cNvPr id="28" name="矩形 27"/>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 name="矩形 28"/>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5" name="等腰三角形 24"/>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矩形 25"/>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剪去单角的矩形 22"/>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30" name="组合 29"/>
          <p:cNvGrpSpPr/>
          <p:nvPr/>
        </p:nvGrpSpPr>
        <p:grpSpPr>
          <a:xfrm>
            <a:off x="8413087" y="4991289"/>
            <a:ext cx="465358" cy="418456"/>
            <a:chOff x="2928203" y="5369694"/>
            <a:chExt cx="465358" cy="418456"/>
          </a:xfrm>
          <a:solidFill>
            <a:srgbClr val="21AB82"/>
          </a:solidFill>
        </p:grpSpPr>
        <p:grpSp>
          <p:nvGrpSpPr>
            <p:cNvPr id="31" name="组合 30"/>
            <p:cNvGrpSpPr/>
            <p:nvPr/>
          </p:nvGrpSpPr>
          <p:grpSpPr>
            <a:xfrm>
              <a:off x="2928203" y="5369694"/>
              <a:ext cx="460390" cy="418456"/>
              <a:chOff x="10760386" y="4041158"/>
              <a:chExt cx="460390" cy="418456"/>
            </a:xfrm>
            <a:grpFill/>
          </p:grpSpPr>
          <p:sp>
            <p:nvSpPr>
              <p:cNvPr id="34" name="任意多边形 33"/>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任意多边形 34"/>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 name="任意多边形 31"/>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animBg="1"/>
      <p:bldP spid="10" grpId="0" animBg="1"/>
      <p:bldP spid="11" grpId="0" animBg="1"/>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3706108" y="1897194"/>
            <a:ext cx="2265680" cy="483235"/>
          </a:xfrm>
          <a:prstGeom prst="rect">
            <a:avLst/>
          </a:prstGeom>
          <a:noFill/>
        </p:spPr>
        <p:txBody>
          <a:bodyPr wrap="none" rtlCol="0">
            <a:spAutoFit/>
          </a:bodyPr>
          <a:lstStyle/>
          <a:p>
            <a:r>
              <a:rPr lang="en-US" altLang="zh-CN" sz="2400" dirty="0">
                <a:latin typeface="Arial" panose="020B0604020202020204" pitchFamily="34" charset="0"/>
                <a:ea typeface="微软雅黑" panose="020B0503020204020204" pitchFamily="34" charset="-122"/>
                <a:sym typeface="Arial" panose="020B0604020202020204" pitchFamily="34" charset="0"/>
              </a:rPr>
              <a:t>2.</a:t>
            </a:r>
            <a:r>
              <a:rPr lang="zh-CN" altLang="en-US" sz="2400" dirty="0">
                <a:latin typeface="Arial" panose="020B0604020202020204" pitchFamily="34" charset="0"/>
                <a:ea typeface="微软雅黑" panose="020B0503020204020204" pitchFamily="34" charset="-122"/>
                <a:sym typeface="Arial" panose="020B0604020202020204" pitchFamily="34" charset="0"/>
              </a:rPr>
              <a:t>争议处理程序</a:t>
            </a:r>
            <a:endParaRPr lang="zh-CN" alt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3" name="Freeform 21"/>
          <p:cNvSpPr/>
          <p:nvPr/>
        </p:nvSpPr>
        <p:spPr bwMode="auto">
          <a:xfrm>
            <a:off x="7776917" y="3805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4" name="Freeform 22"/>
          <p:cNvSpPr/>
          <p:nvPr/>
        </p:nvSpPr>
        <p:spPr bwMode="auto">
          <a:xfrm>
            <a:off x="6553985" y="4657462"/>
            <a:ext cx="739775" cy="1381829"/>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5" name="Freeform 24"/>
          <p:cNvSpPr/>
          <p:nvPr/>
        </p:nvSpPr>
        <p:spPr bwMode="auto">
          <a:xfrm>
            <a:off x="5896408" y="3242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6" name="Freeform 25"/>
          <p:cNvSpPr/>
          <p:nvPr/>
        </p:nvSpPr>
        <p:spPr bwMode="auto">
          <a:xfrm>
            <a:off x="5736023" y="503637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7" name="Freeform 26"/>
          <p:cNvSpPr/>
          <p:nvPr/>
        </p:nvSpPr>
        <p:spPr bwMode="auto">
          <a:xfrm>
            <a:off x="7141393" y="3971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8" name="Freeform 27"/>
          <p:cNvSpPr/>
          <p:nvPr/>
        </p:nvSpPr>
        <p:spPr bwMode="auto">
          <a:xfrm>
            <a:off x="7606508" y="262659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33333"/>
          </a:solidFill>
          <a:ln>
            <a:noFill/>
          </a:ln>
        </p:spPr>
        <p:txBody>
          <a:bodyPr vert="horz" wrap="square" lIns="91440" tIns="45720" rIns="91440" bIns="45720" numCol="1" anchor="t" anchorCtr="0" compatLnSpc="1"/>
          <a:lstStyle/>
          <a:p>
            <a:endParaRPr lang="zh-CN" altLang="en-US"/>
          </a:p>
        </p:txBody>
      </p:sp>
      <p:sp>
        <p:nvSpPr>
          <p:cNvPr id="9" name="椭圆 8"/>
          <p:cNvSpPr/>
          <p:nvPr/>
        </p:nvSpPr>
        <p:spPr>
          <a:xfrm>
            <a:off x="5644466" y="4717842"/>
            <a:ext cx="429028" cy="429028"/>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160898" y="3519106"/>
            <a:ext cx="429028" cy="429028"/>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784417" y="2909708"/>
            <a:ext cx="429028" cy="429028"/>
          </a:xfrm>
          <a:prstGeom prst="ellipse">
            <a:avLst/>
          </a:prstGeom>
          <a:gradFill flip="none" rotWithShape="1">
            <a:gsLst>
              <a:gs pos="0">
                <a:srgbClr val="21AB82">
                  <a:shade val="30000"/>
                  <a:satMod val="115000"/>
                </a:srgbClr>
              </a:gs>
              <a:gs pos="50000">
                <a:srgbClr val="21AB82">
                  <a:shade val="67500"/>
                  <a:satMod val="115000"/>
                </a:srgbClr>
              </a:gs>
              <a:gs pos="100000">
                <a:srgbClr val="21AB82">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22"/>
          <p:cNvSpPr txBox="1"/>
          <p:nvPr/>
        </p:nvSpPr>
        <p:spPr>
          <a:xfrm>
            <a:off x="3673208" y="4568495"/>
            <a:ext cx="2097123"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a:t>①</a:t>
            </a:r>
            <a:r>
              <a:rPr lang="zh-CN" altLang="en-US" sz="2800" noProof="1" smtClean="0"/>
              <a:t>友好协商</a:t>
            </a:r>
            <a:endParaRPr lang="en-US" altLang="zh-CN" sz="2800" noProof="1"/>
          </a:p>
        </p:txBody>
      </p:sp>
      <p:sp>
        <p:nvSpPr>
          <p:cNvPr id="13" name="TextBox 22"/>
          <p:cNvSpPr txBox="1"/>
          <p:nvPr/>
        </p:nvSpPr>
        <p:spPr>
          <a:xfrm>
            <a:off x="6191683" y="2802891"/>
            <a:ext cx="2402188" cy="565604"/>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smtClean="0"/>
              <a:t>③仲裁</a:t>
            </a:r>
            <a:endParaRPr lang="en-US" altLang="zh-CN" sz="2800" noProof="1"/>
          </a:p>
        </p:txBody>
      </p:sp>
      <p:sp>
        <p:nvSpPr>
          <p:cNvPr id="14" name="TextBox 22"/>
          <p:cNvSpPr txBox="1"/>
          <p:nvPr/>
        </p:nvSpPr>
        <p:spPr>
          <a:xfrm>
            <a:off x="9634383" y="3519106"/>
            <a:ext cx="2387571" cy="609398"/>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2800" noProof="1" smtClean="0"/>
              <a:t>②专家</a:t>
            </a:r>
            <a:r>
              <a:rPr lang="zh-CN" altLang="en-US" sz="2800" noProof="1"/>
              <a:t>裁决</a:t>
            </a:r>
            <a:endParaRPr lang="en-US" altLang="zh-CN" sz="2800" noProof="1"/>
          </a:p>
        </p:txBody>
      </p:sp>
      <p:sp>
        <p:nvSpPr>
          <p:cNvPr id="15" name="TextBox 22"/>
          <p:cNvSpPr txBox="1"/>
          <p:nvPr/>
        </p:nvSpPr>
        <p:spPr>
          <a:xfrm>
            <a:off x="8593871" y="2318279"/>
            <a:ext cx="2520280" cy="565604"/>
          </a:xfrm>
          <a:prstGeom prst="rect">
            <a:avLst/>
          </a:prstGeom>
          <a:noFill/>
        </p:spPr>
        <p:txBody>
          <a:bodyPr wrap="square" rtlCol="0">
            <a:spAutoFit/>
          </a:bodyPr>
          <a:lstStyle/>
          <a:p>
            <a:pPr lvl="0">
              <a:lnSpc>
                <a:spcPct val="120000"/>
              </a:lnSpc>
              <a:spcAft>
                <a:spcPct val="40000"/>
              </a:spcAft>
              <a:buClr>
                <a:srgbClr val="292929"/>
              </a:buClr>
            </a:pPr>
            <a:r>
              <a:rPr lang="zh-CN" altLang="en-US" sz="2800" noProof="1" smtClean="0">
                <a:solidFill>
                  <a:srgbClr val="333333"/>
                </a:solidFill>
                <a:latin typeface="微软雅黑" panose="020B0503020204020204" pitchFamily="34" charset="-122"/>
                <a:ea typeface="微软雅黑" panose="020B0503020204020204" pitchFamily="34" charset="-122"/>
              </a:rPr>
              <a:t>④诉讼</a:t>
            </a:r>
            <a:endParaRPr lang="en-US" altLang="zh-CN" sz="2800" noProof="1">
              <a:solidFill>
                <a:srgbClr val="333333"/>
              </a:solidFill>
              <a:latin typeface="微软雅黑" panose="020B0503020204020204" pitchFamily="34" charset="-122"/>
              <a:ea typeface="微软雅黑" panose="020B0503020204020204" pitchFamily="34" charset="-122"/>
            </a:endParaRPr>
          </a:p>
        </p:txBody>
      </p:sp>
      <p:sp>
        <p:nvSpPr>
          <p:cNvPr id="16" name="椭圆 15"/>
          <p:cNvSpPr/>
          <p:nvPr/>
        </p:nvSpPr>
        <p:spPr>
          <a:xfrm>
            <a:off x="8091968" y="2511226"/>
            <a:ext cx="429028" cy="429028"/>
          </a:xfrm>
          <a:prstGeom prst="ellipse">
            <a:avLst/>
          </a:prstGeom>
          <a:gradFill flip="none" rotWithShape="1">
            <a:gsLst>
              <a:gs pos="0">
                <a:srgbClr val="F14124">
                  <a:shade val="30000"/>
                  <a:satMod val="115000"/>
                </a:srgbClr>
              </a:gs>
              <a:gs pos="50000">
                <a:srgbClr val="F14124">
                  <a:shade val="67500"/>
                  <a:satMod val="115000"/>
                </a:srgbClr>
              </a:gs>
              <a:gs pos="100000">
                <a:srgbClr val="F14124">
                  <a:shade val="100000"/>
                  <a:satMod val="115000"/>
                </a:srgbClr>
              </a:gs>
            </a:gsLst>
            <a:lin ang="16200000" scaled="1"/>
            <a:tileRect/>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3"/>
          <p:cNvSpPr>
            <a:spLocks noChangeArrowheads="1"/>
          </p:cNvSpPr>
          <p:nvPr/>
        </p:nvSpPr>
        <p:spPr bwMode="auto">
          <a:xfrm>
            <a:off x="5495816" y="526713"/>
            <a:ext cx="3416302"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（三）争议协调机制</a:t>
            </a:r>
            <a:endParaRPr lang="zh-CN" altLang="en-US"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18" name="组合 17"/>
          <p:cNvGrpSpPr/>
          <p:nvPr/>
        </p:nvGrpSpPr>
        <p:grpSpPr>
          <a:xfrm>
            <a:off x="4872020" y="581505"/>
            <a:ext cx="263341" cy="395013"/>
            <a:chOff x="5284519" y="1508166"/>
            <a:chExt cx="213756" cy="427512"/>
          </a:xfrm>
        </p:grpSpPr>
        <p:cxnSp>
          <p:nvCxnSpPr>
            <p:cNvPr id="19" name="直接连接符 18"/>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2" presetClass="entr" presetSubtype="8" decel="10000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0-#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1+#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7361871" y="4250060"/>
            <a:ext cx="3647152" cy="1754326"/>
          </a:xfrm>
          <a:prstGeom prst="rect">
            <a:avLst/>
          </a:prstGeom>
          <a:noFill/>
        </p:spPr>
        <p:txBody>
          <a:bodyPr wrap="none" rtlCol="0">
            <a:spAutoFit/>
          </a:bodyPr>
          <a:lstStyle/>
          <a:p>
            <a:pPr algn="ct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合作双方的</a:t>
            </a:r>
            <a:endParaRPr lang="en-US" altLang="zh-CN"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5400" b="1" kern="100" dirty="0" smtClean="0">
                <a:solidFill>
                  <a:srgbClr val="152F47"/>
                </a:solidFill>
                <a:latin typeface="微软雅黑" panose="020B0503020204020204" pitchFamily="34" charset="-122"/>
                <a:ea typeface="微软雅黑" panose="020B0503020204020204" pitchFamily="34" charset="-122"/>
                <a:cs typeface="Times New Roman" panose="02020603050405020304" pitchFamily="18" charset="0"/>
              </a:rPr>
              <a:t>角色定位</a:t>
            </a:r>
            <a:endParaRPr lang="zh-CN" altLang="zh-CN" sz="5400" b="1" kern="100" dirty="0">
              <a:solidFill>
                <a:srgbClr val="152F4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文本框 32"/>
          <p:cNvSpPr txBox="1"/>
          <p:nvPr/>
        </p:nvSpPr>
        <p:spPr>
          <a:xfrm>
            <a:off x="8333522" y="3685243"/>
            <a:ext cx="1620957" cy="52322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800" dirty="0">
                <a:solidFill>
                  <a:srgbClr val="152F47"/>
                </a:solidFill>
              </a:rPr>
              <a:t>第六部分</a:t>
            </a:r>
            <a:endParaRPr lang="zh-CN" altLang="en-US" sz="2800" dirty="0">
              <a:solidFill>
                <a:srgbClr val="152F47"/>
              </a:solidFill>
            </a:endParaRPr>
          </a:p>
        </p:txBody>
      </p:sp>
      <p:grpSp>
        <p:nvGrpSpPr>
          <p:cNvPr id="36" name="组合 35"/>
          <p:cNvGrpSpPr/>
          <p:nvPr/>
        </p:nvGrpSpPr>
        <p:grpSpPr>
          <a:xfrm>
            <a:off x="8125599" y="1434035"/>
            <a:ext cx="2036802" cy="2036802"/>
            <a:chOff x="8125599" y="1434035"/>
            <a:chExt cx="2036802" cy="2036802"/>
          </a:xfrm>
        </p:grpSpPr>
        <p:sp>
          <p:nvSpPr>
            <p:cNvPr id="39" name="椭圆 38"/>
            <p:cNvSpPr/>
            <p:nvPr/>
          </p:nvSpPr>
          <p:spPr>
            <a:xfrm>
              <a:off x="8125599" y="1434035"/>
              <a:ext cx="2036802" cy="2036802"/>
            </a:xfrm>
            <a:prstGeom prst="ellips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Arial" panose="020B0604020202020204" pitchFamily="34" charset="0"/>
                <a:cs typeface="Arial" panose="020B0604020202020204" pitchFamily="34" charset="0"/>
              </a:endParaRPr>
            </a:p>
          </p:txBody>
        </p:sp>
      </p:grpSp>
      <p:sp>
        <p:nvSpPr>
          <p:cNvPr id="57" name="等腰三角形 56"/>
          <p:cNvSpPr/>
          <p:nvPr/>
        </p:nvSpPr>
        <p:spPr>
          <a:xfrm>
            <a:off x="753421" y="2401282"/>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3870575" y="482410"/>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3600000">
            <a:off x="1772153" y="2868342"/>
            <a:ext cx="710484" cy="61248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flipV="1">
            <a:off x="2606221" y="3013767"/>
            <a:ext cx="1845054" cy="1590563"/>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a:off x="1872213" y="3695477"/>
            <a:ext cx="2041347" cy="1759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1516971" y="553870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379901" y="3978028"/>
            <a:ext cx="710484" cy="61248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899528" y="1546135"/>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3600000">
            <a:off x="2437018" y="1350070"/>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3600000">
            <a:off x="3962535" y="1056452"/>
            <a:ext cx="710484" cy="612486"/>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3600000">
            <a:off x="1376629" y="4509446"/>
            <a:ext cx="710484" cy="612486"/>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10800000">
            <a:off x="4223914" y="3657600"/>
            <a:ext cx="1676577" cy="1445324"/>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a:off x="3710479" y="4030676"/>
            <a:ext cx="710484" cy="6124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flipV="1">
            <a:off x="3710479" y="4763853"/>
            <a:ext cx="710484" cy="612486"/>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rot="3600000">
            <a:off x="1804187" y="3786517"/>
            <a:ext cx="710484" cy="612486"/>
          </a:xfrm>
          <a:prstGeom prst="triangle">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3600000">
            <a:off x="2416739" y="5415244"/>
            <a:ext cx="1373927" cy="1130439"/>
          </a:xfrm>
          <a:prstGeom prst="triangle">
            <a:avLst/>
          </a:prstGeom>
          <a:solidFill>
            <a:srgbClr val="5ECC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a:off x="4960375" y="4835453"/>
            <a:ext cx="710484" cy="612486"/>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a:off x="2397976" y="1483210"/>
            <a:ext cx="1651895" cy="142404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2573473" y="2182098"/>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政府</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角色定位</a:t>
            </a:r>
            <a:endParaRPr lang="zh-CN" altLang="en-US" sz="2000" b="0" dirty="0">
              <a:solidFill>
                <a:schemeClr val="bg1">
                  <a:lumMod val="95000"/>
                </a:schemeClr>
              </a:solidFill>
            </a:endParaRPr>
          </a:p>
        </p:txBody>
      </p:sp>
      <p:sp>
        <p:nvSpPr>
          <p:cNvPr id="76" name="文本框 75"/>
          <p:cNvSpPr txBox="1"/>
          <p:nvPr/>
        </p:nvSpPr>
        <p:spPr>
          <a:xfrm>
            <a:off x="2896813" y="3082016"/>
            <a:ext cx="1210588"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r>
              <a:rPr lang="zh-CN" altLang="en-US" sz="2000" b="0" dirty="0" smtClean="0">
                <a:solidFill>
                  <a:schemeClr val="bg1">
                    <a:lumMod val="95000"/>
                  </a:schemeClr>
                </a:solidFill>
              </a:rPr>
              <a:t>市场</a:t>
            </a:r>
            <a:endParaRPr lang="en-US" altLang="zh-CN" sz="2000" b="0" dirty="0" smtClean="0">
              <a:solidFill>
                <a:schemeClr val="bg1">
                  <a:lumMod val="95000"/>
                </a:schemeClr>
              </a:solidFill>
            </a:endParaRPr>
          </a:p>
          <a:p>
            <a:r>
              <a:rPr lang="zh-CN" altLang="en-US" sz="2000" b="0" dirty="0" smtClean="0">
                <a:solidFill>
                  <a:schemeClr val="bg1">
                    <a:lumMod val="95000"/>
                  </a:schemeClr>
                </a:solidFill>
              </a:rPr>
              <a:t>角色定位</a:t>
            </a:r>
            <a:endParaRPr lang="zh-CN" altLang="en-US" sz="2000" b="0" dirty="0">
              <a:solidFill>
                <a:schemeClr val="bg1">
                  <a:lumMod val="95000"/>
                </a:schemeClr>
              </a:solidFill>
            </a:endParaRPr>
          </a:p>
        </p:txBody>
      </p:sp>
      <p:sp>
        <p:nvSpPr>
          <p:cNvPr id="77" name="文本框 76"/>
          <p:cNvSpPr txBox="1"/>
          <p:nvPr/>
        </p:nvSpPr>
        <p:spPr>
          <a:xfrm>
            <a:off x="2304519" y="4580397"/>
            <a:ext cx="1210588"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监管机构</a:t>
            </a:r>
            <a:endParaRPr lang="zh-CN" altLang="en-US" sz="2000" b="0" dirty="0">
              <a:solidFill>
                <a:schemeClr val="bg1">
                  <a:lumMod val="95000"/>
                </a:schemeClr>
              </a:solidFill>
            </a:endParaRPr>
          </a:p>
        </p:txBody>
      </p:sp>
      <p:sp>
        <p:nvSpPr>
          <p:cNvPr id="78" name="等腰三角形 77"/>
          <p:cNvSpPr/>
          <p:nvPr/>
        </p:nvSpPr>
        <p:spPr>
          <a:xfrm rot="18000000" flipV="1">
            <a:off x="4540566" y="5583421"/>
            <a:ext cx="710484" cy="612486"/>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a:off x="2276672" y="46852"/>
            <a:ext cx="1552545" cy="1338400"/>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flipV="1">
            <a:off x="3412742" y="482174"/>
            <a:ext cx="710484" cy="612486"/>
          </a:xfrm>
          <a:prstGeom prst="triangle">
            <a:avLst/>
          </a:prstGeom>
          <a:solidFill>
            <a:srgbClr val="F69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76"/>
          <p:cNvSpPr txBox="1"/>
          <p:nvPr/>
        </p:nvSpPr>
        <p:spPr>
          <a:xfrm>
            <a:off x="4483275" y="3869196"/>
            <a:ext cx="1210588" cy="400110"/>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监管原则</a:t>
            </a:r>
            <a:endParaRPr lang="zh-CN" altLang="en-US" sz="2000" b="0" dirty="0">
              <a:solidFill>
                <a:schemeClr val="bg1">
                  <a:lumMod val="95000"/>
                </a:schemeClr>
              </a:solidFill>
            </a:endParaRPr>
          </a:p>
        </p:txBody>
      </p:sp>
      <p:sp>
        <p:nvSpPr>
          <p:cNvPr id="34" name="文本框 76"/>
          <p:cNvSpPr txBox="1"/>
          <p:nvPr/>
        </p:nvSpPr>
        <p:spPr>
          <a:xfrm>
            <a:off x="2598030" y="5720574"/>
            <a:ext cx="697627" cy="707886"/>
          </a:xfrm>
          <a:prstGeom prst="rect">
            <a:avLst/>
          </a:prstGeom>
          <a:noFill/>
        </p:spPr>
        <p:txBody>
          <a:bodyPr wrap="none" rtlCol="0">
            <a:spAutoFit/>
          </a:bodyPr>
          <a:lstStyle>
            <a:defPPr>
              <a:defRPr lang="zh-CN"/>
            </a:defPPr>
            <a:lvl1pPr algn="ctr">
              <a:defRPr sz="3600" b="1">
                <a:solidFill>
                  <a:srgbClr val="333333"/>
                </a:solidFill>
                <a:latin typeface="微软雅黑" panose="020B0503020204020204" pitchFamily="34" charset="-122"/>
                <a:ea typeface="微软雅黑" panose="020B0503020204020204" pitchFamily="34" charset="-122"/>
              </a:defRPr>
            </a:lvl1pPr>
          </a:lstStyle>
          <a:p>
            <a:pPr algn="l"/>
            <a:r>
              <a:rPr lang="zh-CN" altLang="en-US" sz="2000" b="0" dirty="0" smtClean="0">
                <a:solidFill>
                  <a:schemeClr val="bg1">
                    <a:lumMod val="95000"/>
                  </a:schemeClr>
                </a:solidFill>
              </a:rPr>
              <a:t>监管</a:t>
            </a:r>
            <a:endParaRPr lang="en-US" altLang="zh-CN" sz="2000" b="0" dirty="0" smtClean="0">
              <a:solidFill>
                <a:schemeClr val="bg1">
                  <a:lumMod val="95000"/>
                </a:schemeClr>
              </a:solidFill>
            </a:endParaRPr>
          </a:p>
          <a:p>
            <a:pPr algn="l"/>
            <a:r>
              <a:rPr lang="zh-CN" altLang="en-US" sz="2000" b="0" dirty="0" smtClean="0">
                <a:solidFill>
                  <a:schemeClr val="bg1">
                    <a:lumMod val="95000"/>
                  </a:schemeClr>
                </a:solidFill>
              </a:rPr>
              <a:t>重点</a:t>
            </a:r>
            <a:endParaRPr lang="zh-CN" altLang="en-US" sz="2000" b="0" dirty="0">
              <a:solidFill>
                <a:schemeClr val="bg1">
                  <a:lumMod val="9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600" decel="100000"/>
                                        <p:tgtEl>
                                          <p:spTgt spid="36"/>
                                        </p:tgtEl>
                                      </p:cBhvr>
                                    </p:animEffect>
                                    <p:anim calcmode="lin" valueType="num">
                                      <p:cBhvr>
                                        <p:cTn id="8" dur="600" decel="100000" fill="hold"/>
                                        <p:tgtEl>
                                          <p:spTgt spid="36"/>
                                        </p:tgtEl>
                                        <p:attrNameLst>
                                          <p:attrName>style.rotation</p:attrName>
                                        </p:attrNameLst>
                                      </p:cBhvr>
                                      <p:tavLst>
                                        <p:tav tm="0">
                                          <p:val>
                                            <p:fltVal val="-90"/>
                                          </p:val>
                                        </p:tav>
                                        <p:tav tm="100000">
                                          <p:val>
                                            <p:fltVal val="0"/>
                                          </p:val>
                                        </p:tav>
                                      </p:tavLst>
                                    </p:anim>
                                    <p:anim calcmode="lin" valueType="num">
                                      <p:cBhvr>
                                        <p:cTn id="9" dur="600" decel="100000" fill="hold"/>
                                        <p:tgtEl>
                                          <p:spTgt spid="36"/>
                                        </p:tgtEl>
                                        <p:attrNameLst>
                                          <p:attrName>ppt_x</p:attrName>
                                        </p:attrNameLst>
                                      </p:cBhvr>
                                      <p:tavLst>
                                        <p:tav tm="0">
                                          <p:val>
                                            <p:strVal val="#ppt_x+0.4"/>
                                          </p:val>
                                        </p:tav>
                                        <p:tav tm="100000">
                                          <p:val>
                                            <p:strVal val="#ppt_x-0.05"/>
                                          </p:val>
                                        </p:tav>
                                      </p:tavLst>
                                    </p:anim>
                                    <p:anim calcmode="lin" valueType="num">
                                      <p:cBhvr>
                                        <p:cTn id="10" dur="600" decel="100000" fill="hold"/>
                                        <p:tgtEl>
                                          <p:spTgt spid="36"/>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6"/>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6"/>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900" decel="100000" fill="hold"/>
                                        <p:tgtEl>
                                          <p:spTgt spid="3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 calcmode="lin" valueType="num">
                                      <p:cBhvr>
                                        <p:cTn id="28" dur="500" fill="hold"/>
                                        <p:tgtEl>
                                          <p:spTgt spid="58"/>
                                        </p:tgtEl>
                                        <p:attrNameLst>
                                          <p:attrName>style.rotation</p:attrName>
                                        </p:attrNameLst>
                                      </p:cBhvr>
                                      <p:tavLst>
                                        <p:tav tm="0">
                                          <p:val>
                                            <p:fltVal val="360"/>
                                          </p:val>
                                        </p:tav>
                                        <p:tav tm="100000">
                                          <p:val>
                                            <p:fltVal val="0"/>
                                          </p:val>
                                        </p:tav>
                                      </p:tavLst>
                                    </p:anim>
                                    <p:animEffect transition="in" filter="fade">
                                      <p:cBhvr>
                                        <p:cTn id="29" dur="500"/>
                                        <p:tgtEl>
                                          <p:spTgt spid="58"/>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 calcmode="lin" valueType="num">
                                      <p:cBhvr>
                                        <p:cTn id="34" dur="500" fill="hold"/>
                                        <p:tgtEl>
                                          <p:spTgt spid="80"/>
                                        </p:tgtEl>
                                        <p:attrNameLst>
                                          <p:attrName>style.rotation</p:attrName>
                                        </p:attrNameLst>
                                      </p:cBhvr>
                                      <p:tavLst>
                                        <p:tav tm="0">
                                          <p:val>
                                            <p:fltVal val="360"/>
                                          </p:val>
                                        </p:tav>
                                        <p:tav tm="100000">
                                          <p:val>
                                            <p:fltVal val="0"/>
                                          </p:val>
                                        </p:tav>
                                      </p:tavLst>
                                    </p:anim>
                                    <p:animEffect transition="in" filter="fade">
                                      <p:cBhvr>
                                        <p:cTn id="35" dur="500"/>
                                        <p:tgtEl>
                                          <p:spTgt spid="80"/>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 calcmode="lin" valueType="num">
                                      <p:cBhvr>
                                        <p:cTn id="40" dur="500" fill="hold"/>
                                        <p:tgtEl>
                                          <p:spTgt spid="66"/>
                                        </p:tgtEl>
                                        <p:attrNameLst>
                                          <p:attrName>style.rotation</p:attrName>
                                        </p:attrNameLst>
                                      </p:cBhvr>
                                      <p:tavLst>
                                        <p:tav tm="0">
                                          <p:val>
                                            <p:fltVal val="360"/>
                                          </p:val>
                                        </p:tav>
                                        <p:tav tm="100000">
                                          <p:val>
                                            <p:fltVal val="0"/>
                                          </p:val>
                                        </p:tav>
                                      </p:tavLst>
                                    </p:anim>
                                    <p:animEffect transition="in" filter="fade">
                                      <p:cBhvr>
                                        <p:cTn id="41" dur="500"/>
                                        <p:tgtEl>
                                          <p:spTgt spid="66"/>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 calcmode="lin" valueType="num">
                                      <p:cBhvr>
                                        <p:cTn id="46" dur="500" fill="hold"/>
                                        <p:tgtEl>
                                          <p:spTgt spid="64"/>
                                        </p:tgtEl>
                                        <p:attrNameLst>
                                          <p:attrName>style.rotation</p:attrName>
                                        </p:attrNameLst>
                                      </p:cBhvr>
                                      <p:tavLst>
                                        <p:tav tm="0">
                                          <p:val>
                                            <p:fltVal val="360"/>
                                          </p:val>
                                        </p:tav>
                                        <p:tav tm="100000">
                                          <p:val>
                                            <p:fltVal val="0"/>
                                          </p:val>
                                        </p:tav>
                                      </p:tavLst>
                                    </p:anim>
                                    <p:animEffect transition="in" filter="fade">
                                      <p:cBhvr>
                                        <p:cTn id="47" dur="500"/>
                                        <p:tgtEl>
                                          <p:spTgt spid="64"/>
                                        </p:tgtEl>
                                      </p:cBhvr>
                                    </p:animEffect>
                                  </p:childTnLst>
                                </p:cTn>
                              </p:par>
                              <p:par>
                                <p:cTn id="48" presetID="49" presetClass="entr" presetSubtype="0" decel="100000"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 calcmode="lin" valueType="num">
                                      <p:cBhvr>
                                        <p:cTn id="52" dur="500" fill="hold"/>
                                        <p:tgtEl>
                                          <p:spTgt spid="65"/>
                                        </p:tgtEl>
                                        <p:attrNameLst>
                                          <p:attrName>style.rotation</p:attrName>
                                        </p:attrNameLst>
                                      </p:cBhvr>
                                      <p:tavLst>
                                        <p:tav tm="0">
                                          <p:val>
                                            <p:fltVal val="360"/>
                                          </p:val>
                                        </p:tav>
                                        <p:tav tm="100000">
                                          <p:val>
                                            <p:fltVal val="0"/>
                                          </p:val>
                                        </p:tav>
                                      </p:tavLst>
                                    </p:anim>
                                    <p:animEffect transition="in" filter="fade">
                                      <p:cBhvr>
                                        <p:cTn id="53" dur="500"/>
                                        <p:tgtEl>
                                          <p:spTgt spid="65"/>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 calcmode="lin" valueType="num">
                                      <p:cBhvr>
                                        <p:cTn id="58" dur="500" fill="hold"/>
                                        <p:tgtEl>
                                          <p:spTgt spid="74"/>
                                        </p:tgtEl>
                                        <p:attrNameLst>
                                          <p:attrName>style.rotation</p:attrName>
                                        </p:attrNameLst>
                                      </p:cBhvr>
                                      <p:tavLst>
                                        <p:tav tm="0">
                                          <p:val>
                                            <p:fltVal val="360"/>
                                          </p:val>
                                        </p:tav>
                                        <p:tav tm="100000">
                                          <p:val>
                                            <p:fltVal val="0"/>
                                          </p:val>
                                        </p:tav>
                                      </p:tavLst>
                                    </p:anim>
                                    <p:animEffect transition="in" filter="fade">
                                      <p:cBhvr>
                                        <p:cTn id="59" dur="500"/>
                                        <p:tgtEl>
                                          <p:spTgt spid="74"/>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p:cTn id="62" dur="500" fill="hold"/>
                                        <p:tgtEl>
                                          <p:spTgt spid="75"/>
                                        </p:tgtEl>
                                        <p:attrNameLst>
                                          <p:attrName>ppt_w</p:attrName>
                                        </p:attrNameLst>
                                      </p:cBhvr>
                                      <p:tavLst>
                                        <p:tav tm="0">
                                          <p:val>
                                            <p:fltVal val="0"/>
                                          </p:val>
                                        </p:tav>
                                        <p:tav tm="100000">
                                          <p:val>
                                            <p:strVal val="#ppt_w"/>
                                          </p:val>
                                        </p:tav>
                                      </p:tavLst>
                                    </p:anim>
                                    <p:anim calcmode="lin" valueType="num">
                                      <p:cBhvr>
                                        <p:cTn id="63" dur="500" fill="hold"/>
                                        <p:tgtEl>
                                          <p:spTgt spid="75"/>
                                        </p:tgtEl>
                                        <p:attrNameLst>
                                          <p:attrName>ppt_h</p:attrName>
                                        </p:attrNameLst>
                                      </p:cBhvr>
                                      <p:tavLst>
                                        <p:tav tm="0">
                                          <p:val>
                                            <p:fltVal val="0"/>
                                          </p:val>
                                        </p:tav>
                                        <p:tav tm="100000">
                                          <p:val>
                                            <p:strVal val="#ppt_h"/>
                                          </p:val>
                                        </p:tav>
                                      </p:tavLst>
                                    </p:anim>
                                    <p:anim calcmode="lin" valueType="num">
                                      <p:cBhvr>
                                        <p:cTn id="64" dur="500" fill="hold"/>
                                        <p:tgtEl>
                                          <p:spTgt spid="75"/>
                                        </p:tgtEl>
                                        <p:attrNameLst>
                                          <p:attrName>style.rotation</p:attrName>
                                        </p:attrNameLst>
                                      </p:cBhvr>
                                      <p:tavLst>
                                        <p:tav tm="0">
                                          <p:val>
                                            <p:fltVal val="360"/>
                                          </p:val>
                                        </p:tav>
                                        <p:tav tm="100000">
                                          <p:val>
                                            <p:fltVal val="0"/>
                                          </p:val>
                                        </p:tav>
                                      </p:tavLst>
                                    </p:anim>
                                    <p:animEffect transition="in" filter="fade">
                                      <p:cBhvr>
                                        <p:cTn id="65" dur="500"/>
                                        <p:tgtEl>
                                          <p:spTgt spid="75"/>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 calcmode="lin" valueType="num">
                                      <p:cBhvr>
                                        <p:cTn id="68" dur="500" fill="hold"/>
                                        <p:tgtEl>
                                          <p:spTgt spid="60"/>
                                        </p:tgtEl>
                                        <p:attrNameLst>
                                          <p:attrName>ppt_w</p:attrName>
                                        </p:attrNameLst>
                                      </p:cBhvr>
                                      <p:tavLst>
                                        <p:tav tm="0">
                                          <p:val>
                                            <p:fltVal val="0"/>
                                          </p:val>
                                        </p:tav>
                                        <p:tav tm="100000">
                                          <p:val>
                                            <p:strVal val="#ppt_w"/>
                                          </p:val>
                                        </p:tav>
                                      </p:tavLst>
                                    </p:anim>
                                    <p:anim calcmode="lin" valueType="num">
                                      <p:cBhvr>
                                        <p:cTn id="69" dur="500" fill="hold"/>
                                        <p:tgtEl>
                                          <p:spTgt spid="60"/>
                                        </p:tgtEl>
                                        <p:attrNameLst>
                                          <p:attrName>ppt_h</p:attrName>
                                        </p:attrNameLst>
                                      </p:cBhvr>
                                      <p:tavLst>
                                        <p:tav tm="0">
                                          <p:val>
                                            <p:fltVal val="0"/>
                                          </p:val>
                                        </p:tav>
                                        <p:tav tm="100000">
                                          <p:val>
                                            <p:strVal val="#ppt_h"/>
                                          </p:val>
                                        </p:tav>
                                      </p:tavLst>
                                    </p:anim>
                                    <p:anim calcmode="lin" valueType="num">
                                      <p:cBhvr>
                                        <p:cTn id="70" dur="500" fill="hold"/>
                                        <p:tgtEl>
                                          <p:spTgt spid="60"/>
                                        </p:tgtEl>
                                        <p:attrNameLst>
                                          <p:attrName>style.rotation</p:attrName>
                                        </p:attrNameLst>
                                      </p:cBhvr>
                                      <p:tavLst>
                                        <p:tav tm="0">
                                          <p:val>
                                            <p:fltVal val="360"/>
                                          </p:val>
                                        </p:tav>
                                        <p:tav tm="100000">
                                          <p:val>
                                            <p:fltVal val="0"/>
                                          </p:val>
                                        </p:tav>
                                      </p:tavLst>
                                    </p:anim>
                                    <p:animEffect transition="in" filter="fade">
                                      <p:cBhvr>
                                        <p:cTn id="71" dur="500"/>
                                        <p:tgtEl>
                                          <p:spTgt spid="60"/>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76"/>
                                        </p:tgtEl>
                                        <p:attrNameLst>
                                          <p:attrName>style.visibility</p:attrName>
                                        </p:attrNameLst>
                                      </p:cBhvr>
                                      <p:to>
                                        <p:strVal val="visible"/>
                                      </p:to>
                                    </p:set>
                                    <p:anim calcmode="lin" valueType="num">
                                      <p:cBhvr>
                                        <p:cTn id="74" dur="500" fill="hold"/>
                                        <p:tgtEl>
                                          <p:spTgt spid="76"/>
                                        </p:tgtEl>
                                        <p:attrNameLst>
                                          <p:attrName>ppt_w</p:attrName>
                                        </p:attrNameLst>
                                      </p:cBhvr>
                                      <p:tavLst>
                                        <p:tav tm="0">
                                          <p:val>
                                            <p:fltVal val="0"/>
                                          </p:val>
                                        </p:tav>
                                        <p:tav tm="100000">
                                          <p:val>
                                            <p:strVal val="#ppt_w"/>
                                          </p:val>
                                        </p:tav>
                                      </p:tavLst>
                                    </p:anim>
                                    <p:anim calcmode="lin" valueType="num">
                                      <p:cBhvr>
                                        <p:cTn id="75" dur="500" fill="hold"/>
                                        <p:tgtEl>
                                          <p:spTgt spid="76"/>
                                        </p:tgtEl>
                                        <p:attrNameLst>
                                          <p:attrName>ppt_h</p:attrName>
                                        </p:attrNameLst>
                                      </p:cBhvr>
                                      <p:tavLst>
                                        <p:tav tm="0">
                                          <p:val>
                                            <p:fltVal val="0"/>
                                          </p:val>
                                        </p:tav>
                                        <p:tav tm="100000">
                                          <p:val>
                                            <p:strVal val="#ppt_h"/>
                                          </p:val>
                                        </p:tav>
                                      </p:tavLst>
                                    </p:anim>
                                    <p:anim calcmode="lin" valueType="num">
                                      <p:cBhvr>
                                        <p:cTn id="76" dur="500" fill="hold"/>
                                        <p:tgtEl>
                                          <p:spTgt spid="76"/>
                                        </p:tgtEl>
                                        <p:attrNameLst>
                                          <p:attrName>style.rotation</p:attrName>
                                        </p:attrNameLst>
                                      </p:cBhvr>
                                      <p:tavLst>
                                        <p:tav tm="0">
                                          <p:val>
                                            <p:fltVal val="360"/>
                                          </p:val>
                                        </p:tav>
                                        <p:tav tm="100000">
                                          <p:val>
                                            <p:fltVal val="0"/>
                                          </p:val>
                                        </p:tav>
                                      </p:tavLst>
                                    </p:anim>
                                    <p:animEffect transition="in" filter="fade">
                                      <p:cBhvr>
                                        <p:cTn id="77" dur="500"/>
                                        <p:tgtEl>
                                          <p:spTgt spid="76"/>
                                        </p:tgtEl>
                                      </p:cBhvr>
                                    </p:animEffect>
                                  </p:childTnLst>
                                </p:cTn>
                              </p:par>
                              <p:par>
                                <p:cTn id="78" presetID="49" presetClass="entr" presetSubtype="0" decel="100000" fill="hold" grpId="0" nodeType="with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500" fill="hold"/>
                                        <p:tgtEl>
                                          <p:spTgt spid="68"/>
                                        </p:tgtEl>
                                        <p:attrNameLst>
                                          <p:attrName>ppt_w</p:attrName>
                                        </p:attrNameLst>
                                      </p:cBhvr>
                                      <p:tavLst>
                                        <p:tav tm="0">
                                          <p:val>
                                            <p:fltVal val="0"/>
                                          </p:val>
                                        </p:tav>
                                        <p:tav tm="100000">
                                          <p:val>
                                            <p:strVal val="#ppt_w"/>
                                          </p:val>
                                        </p:tav>
                                      </p:tavLst>
                                    </p:anim>
                                    <p:anim calcmode="lin" valueType="num">
                                      <p:cBhvr>
                                        <p:cTn id="81" dur="500" fill="hold"/>
                                        <p:tgtEl>
                                          <p:spTgt spid="68"/>
                                        </p:tgtEl>
                                        <p:attrNameLst>
                                          <p:attrName>ppt_h</p:attrName>
                                        </p:attrNameLst>
                                      </p:cBhvr>
                                      <p:tavLst>
                                        <p:tav tm="0">
                                          <p:val>
                                            <p:fltVal val="0"/>
                                          </p:val>
                                        </p:tav>
                                        <p:tav tm="100000">
                                          <p:val>
                                            <p:strVal val="#ppt_h"/>
                                          </p:val>
                                        </p:tav>
                                      </p:tavLst>
                                    </p:anim>
                                    <p:anim calcmode="lin" valueType="num">
                                      <p:cBhvr>
                                        <p:cTn id="82" dur="500" fill="hold"/>
                                        <p:tgtEl>
                                          <p:spTgt spid="68"/>
                                        </p:tgtEl>
                                        <p:attrNameLst>
                                          <p:attrName>style.rotation</p:attrName>
                                        </p:attrNameLst>
                                      </p:cBhvr>
                                      <p:tavLst>
                                        <p:tav tm="0">
                                          <p:val>
                                            <p:fltVal val="360"/>
                                          </p:val>
                                        </p:tav>
                                        <p:tav tm="100000">
                                          <p:val>
                                            <p:fltVal val="0"/>
                                          </p:val>
                                        </p:tav>
                                      </p:tavLst>
                                    </p:anim>
                                    <p:animEffect transition="in" filter="fade">
                                      <p:cBhvr>
                                        <p:cTn id="83" dur="500"/>
                                        <p:tgtEl>
                                          <p:spTgt spid="68"/>
                                        </p:tgtEl>
                                      </p:cBhvr>
                                    </p:animEffect>
                                  </p:childTnLst>
                                </p:cTn>
                              </p:par>
                              <p:par>
                                <p:cTn id="84" presetID="49" presetClass="entr" presetSubtype="0" decel="10000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 calcmode="lin" valueType="num">
                                      <p:cBhvr>
                                        <p:cTn id="88" dur="500" fill="hold"/>
                                        <p:tgtEl>
                                          <p:spTgt spid="31"/>
                                        </p:tgtEl>
                                        <p:attrNameLst>
                                          <p:attrName>style.rotation</p:attrName>
                                        </p:attrNameLst>
                                      </p:cBhvr>
                                      <p:tavLst>
                                        <p:tav tm="0">
                                          <p:val>
                                            <p:fltVal val="360"/>
                                          </p:val>
                                        </p:tav>
                                        <p:tav tm="100000">
                                          <p:val>
                                            <p:fltVal val="0"/>
                                          </p:val>
                                        </p:tav>
                                      </p:tavLst>
                                    </p:anim>
                                    <p:animEffect transition="in" filter="fade">
                                      <p:cBhvr>
                                        <p:cTn id="89" dur="500"/>
                                        <p:tgtEl>
                                          <p:spTgt spid="31"/>
                                        </p:tgtEl>
                                      </p:cBhvr>
                                    </p:animEffect>
                                  </p:childTnLst>
                                </p:cTn>
                              </p:par>
                              <p:par>
                                <p:cTn id="90" presetID="49" presetClass="entr" presetSubtype="0" decel="100000" fill="hold" grpId="0" nodeType="withEffect">
                                  <p:stCondLst>
                                    <p:cond delay="0"/>
                                  </p:stCondLst>
                                  <p:childTnLst>
                                    <p:set>
                                      <p:cBhvr>
                                        <p:cTn id="91" dur="1" fill="hold">
                                          <p:stCondLst>
                                            <p:cond delay="0"/>
                                          </p:stCondLst>
                                        </p:cTn>
                                        <p:tgtEl>
                                          <p:spTgt spid="61"/>
                                        </p:tgtEl>
                                        <p:attrNameLst>
                                          <p:attrName>style.visibility</p:attrName>
                                        </p:attrNameLst>
                                      </p:cBhvr>
                                      <p:to>
                                        <p:strVal val="visible"/>
                                      </p:to>
                                    </p:set>
                                    <p:anim calcmode="lin" valueType="num">
                                      <p:cBhvr>
                                        <p:cTn id="92" dur="500" fill="hold"/>
                                        <p:tgtEl>
                                          <p:spTgt spid="61"/>
                                        </p:tgtEl>
                                        <p:attrNameLst>
                                          <p:attrName>ppt_w</p:attrName>
                                        </p:attrNameLst>
                                      </p:cBhvr>
                                      <p:tavLst>
                                        <p:tav tm="0">
                                          <p:val>
                                            <p:fltVal val="0"/>
                                          </p:val>
                                        </p:tav>
                                        <p:tav tm="100000">
                                          <p:val>
                                            <p:strVal val="#ppt_w"/>
                                          </p:val>
                                        </p:tav>
                                      </p:tavLst>
                                    </p:anim>
                                    <p:anim calcmode="lin" valueType="num">
                                      <p:cBhvr>
                                        <p:cTn id="93" dur="500" fill="hold"/>
                                        <p:tgtEl>
                                          <p:spTgt spid="61"/>
                                        </p:tgtEl>
                                        <p:attrNameLst>
                                          <p:attrName>ppt_h</p:attrName>
                                        </p:attrNameLst>
                                      </p:cBhvr>
                                      <p:tavLst>
                                        <p:tav tm="0">
                                          <p:val>
                                            <p:fltVal val="0"/>
                                          </p:val>
                                        </p:tav>
                                        <p:tav tm="100000">
                                          <p:val>
                                            <p:strVal val="#ppt_h"/>
                                          </p:val>
                                        </p:tav>
                                      </p:tavLst>
                                    </p:anim>
                                    <p:anim calcmode="lin" valueType="num">
                                      <p:cBhvr>
                                        <p:cTn id="94" dur="500" fill="hold"/>
                                        <p:tgtEl>
                                          <p:spTgt spid="61"/>
                                        </p:tgtEl>
                                        <p:attrNameLst>
                                          <p:attrName>style.rotation</p:attrName>
                                        </p:attrNameLst>
                                      </p:cBhvr>
                                      <p:tavLst>
                                        <p:tav tm="0">
                                          <p:val>
                                            <p:fltVal val="360"/>
                                          </p:val>
                                        </p:tav>
                                        <p:tav tm="100000">
                                          <p:val>
                                            <p:fltVal val="0"/>
                                          </p:val>
                                        </p:tav>
                                      </p:tavLst>
                                    </p:anim>
                                    <p:animEffect transition="in" filter="fade">
                                      <p:cBhvr>
                                        <p:cTn id="95" dur="500"/>
                                        <p:tgtEl>
                                          <p:spTgt spid="61"/>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p:cTn id="98" dur="500" fill="hold"/>
                                        <p:tgtEl>
                                          <p:spTgt spid="77"/>
                                        </p:tgtEl>
                                        <p:attrNameLst>
                                          <p:attrName>ppt_w</p:attrName>
                                        </p:attrNameLst>
                                      </p:cBhvr>
                                      <p:tavLst>
                                        <p:tav tm="0">
                                          <p:val>
                                            <p:fltVal val="0"/>
                                          </p:val>
                                        </p:tav>
                                        <p:tav tm="100000">
                                          <p:val>
                                            <p:strVal val="#ppt_w"/>
                                          </p:val>
                                        </p:tav>
                                      </p:tavLst>
                                    </p:anim>
                                    <p:anim calcmode="lin" valueType="num">
                                      <p:cBhvr>
                                        <p:cTn id="99" dur="500" fill="hold"/>
                                        <p:tgtEl>
                                          <p:spTgt spid="77"/>
                                        </p:tgtEl>
                                        <p:attrNameLst>
                                          <p:attrName>ppt_h</p:attrName>
                                        </p:attrNameLst>
                                      </p:cBhvr>
                                      <p:tavLst>
                                        <p:tav tm="0">
                                          <p:val>
                                            <p:fltVal val="0"/>
                                          </p:val>
                                        </p:tav>
                                        <p:tav tm="100000">
                                          <p:val>
                                            <p:strVal val="#ppt_h"/>
                                          </p:val>
                                        </p:tav>
                                      </p:tavLst>
                                    </p:anim>
                                    <p:anim calcmode="lin" valueType="num">
                                      <p:cBhvr>
                                        <p:cTn id="100" dur="500" fill="hold"/>
                                        <p:tgtEl>
                                          <p:spTgt spid="77"/>
                                        </p:tgtEl>
                                        <p:attrNameLst>
                                          <p:attrName>style.rotation</p:attrName>
                                        </p:attrNameLst>
                                      </p:cBhvr>
                                      <p:tavLst>
                                        <p:tav tm="0">
                                          <p:val>
                                            <p:fltVal val="360"/>
                                          </p:val>
                                        </p:tav>
                                        <p:tav tm="100000">
                                          <p:val>
                                            <p:fltVal val="0"/>
                                          </p:val>
                                        </p:tav>
                                      </p:tavLst>
                                    </p:anim>
                                    <p:animEffect transition="in" filter="fade">
                                      <p:cBhvr>
                                        <p:cTn id="101" dur="500"/>
                                        <p:tgtEl>
                                          <p:spTgt spid="77"/>
                                        </p:tgtEl>
                                      </p:cBhvr>
                                    </p:animEffect>
                                  </p:childTnLst>
                                </p:cTn>
                              </p:par>
                              <p:par>
                                <p:cTn id="102" presetID="49" presetClass="entr" presetSubtype="0" decel="10000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 calcmode="lin" valueType="num">
                                      <p:cBhvr>
                                        <p:cTn id="104" dur="500" fill="hold"/>
                                        <p:tgtEl>
                                          <p:spTgt spid="72"/>
                                        </p:tgtEl>
                                        <p:attrNameLst>
                                          <p:attrName>ppt_w</p:attrName>
                                        </p:attrNameLst>
                                      </p:cBhvr>
                                      <p:tavLst>
                                        <p:tav tm="0">
                                          <p:val>
                                            <p:fltVal val="0"/>
                                          </p:val>
                                        </p:tav>
                                        <p:tav tm="100000">
                                          <p:val>
                                            <p:strVal val="#ppt_w"/>
                                          </p:val>
                                        </p:tav>
                                      </p:tavLst>
                                    </p:anim>
                                    <p:anim calcmode="lin" valueType="num">
                                      <p:cBhvr>
                                        <p:cTn id="105" dur="500" fill="hold"/>
                                        <p:tgtEl>
                                          <p:spTgt spid="72"/>
                                        </p:tgtEl>
                                        <p:attrNameLst>
                                          <p:attrName>ppt_h</p:attrName>
                                        </p:attrNameLst>
                                      </p:cBhvr>
                                      <p:tavLst>
                                        <p:tav tm="0">
                                          <p:val>
                                            <p:fltVal val="0"/>
                                          </p:val>
                                        </p:tav>
                                        <p:tav tm="100000">
                                          <p:val>
                                            <p:strVal val="#ppt_h"/>
                                          </p:val>
                                        </p:tav>
                                      </p:tavLst>
                                    </p:anim>
                                    <p:anim calcmode="lin" valueType="num">
                                      <p:cBhvr>
                                        <p:cTn id="106" dur="500" fill="hold"/>
                                        <p:tgtEl>
                                          <p:spTgt spid="72"/>
                                        </p:tgtEl>
                                        <p:attrNameLst>
                                          <p:attrName>style.rotation</p:attrName>
                                        </p:attrNameLst>
                                      </p:cBhvr>
                                      <p:tavLst>
                                        <p:tav tm="0">
                                          <p:val>
                                            <p:fltVal val="360"/>
                                          </p:val>
                                        </p:tav>
                                        <p:tav tm="100000">
                                          <p:val>
                                            <p:fltVal val="0"/>
                                          </p:val>
                                        </p:tav>
                                      </p:tavLst>
                                    </p:anim>
                                    <p:animEffect transition="in" filter="fade">
                                      <p:cBhvr>
                                        <p:cTn id="107" dur="500"/>
                                        <p:tgtEl>
                                          <p:spTgt spid="72"/>
                                        </p:tgtEl>
                                      </p:cBhvr>
                                    </p:animEffect>
                                  </p:childTnLst>
                                </p:cTn>
                              </p:par>
                              <p:par>
                                <p:cTn id="108" presetID="49" presetClass="entr" presetSubtype="0" decel="100000"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anim calcmode="lin" valueType="num">
                                      <p:cBhvr>
                                        <p:cTn id="110" dur="500" fill="hold"/>
                                        <p:tgtEl>
                                          <p:spTgt spid="34"/>
                                        </p:tgtEl>
                                        <p:attrNameLst>
                                          <p:attrName>ppt_w</p:attrName>
                                        </p:attrNameLst>
                                      </p:cBhvr>
                                      <p:tavLst>
                                        <p:tav tm="0">
                                          <p:val>
                                            <p:fltVal val="0"/>
                                          </p:val>
                                        </p:tav>
                                        <p:tav tm="100000">
                                          <p:val>
                                            <p:strVal val="#ppt_w"/>
                                          </p:val>
                                        </p:tav>
                                      </p:tavLst>
                                    </p:anim>
                                    <p:anim calcmode="lin" valueType="num">
                                      <p:cBhvr>
                                        <p:cTn id="111" dur="500" fill="hold"/>
                                        <p:tgtEl>
                                          <p:spTgt spid="34"/>
                                        </p:tgtEl>
                                        <p:attrNameLst>
                                          <p:attrName>ppt_h</p:attrName>
                                        </p:attrNameLst>
                                      </p:cBhvr>
                                      <p:tavLst>
                                        <p:tav tm="0">
                                          <p:val>
                                            <p:fltVal val="0"/>
                                          </p:val>
                                        </p:tav>
                                        <p:tav tm="100000">
                                          <p:val>
                                            <p:strVal val="#ppt_h"/>
                                          </p:val>
                                        </p:tav>
                                      </p:tavLst>
                                    </p:anim>
                                    <p:anim calcmode="lin" valueType="num">
                                      <p:cBhvr>
                                        <p:cTn id="112" dur="500" fill="hold"/>
                                        <p:tgtEl>
                                          <p:spTgt spid="34"/>
                                        </p:tgtEl>
                                        <p:attrNameLst>
                                          <p:attrName>style.rotation</p:attrName>
                                        </p:attrNameLst>
                                      </p:cBhvr>
                                      <p:tavLst>
                                        <p:tav tm="0">
                                          <p:val>
                                            <p:fltVal val="360"/>
                                          </p:val>
                                        </p:tav>
                                        <p:tav tm="100000">
                                          <p:val>
                                            <p:fltVal val="0"/>
                                          </p:val>
                                        </p:tav>
                                      </p:tavLst>
                                    </p:anim>
                                    <p:animEffect transition="in" filter="fade">
                                      <p:cBhvr>
                                        <p:cTn id="113" dur="500"/>
                                        <p:tgtEl>
                                          <p:spTgt spid="34"/>
                                        </p:tgtEl>
                                      </p:cBhvr>
                                    </p:animEffect>
                                  </p:childTnLst>
                                </p:cTn>
                              </p:par>
                              <p:par>
                                <p:cTn id="114" presetID="49" presetClass="entr" presetSubtype="0" decel="100000"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 calcmode="lin" valueType="num">
                                      <p:cBhvr>
                                        <p:cTn id="118" dur="500" fill="hold"/>
                                        <p:tgtEl>
                                          <p:spTgt spid="59"/>
                                        </p:tgtEl>
                                        <p:attrNameLst>
                                          <p:attrName>style.rotation</p:attrName>
                                        </p:attrNameLst>
                                      </p:cBhvr>
                                      <p:tavLst>
                                        <p:tav tm="0">
                                          <p:val>
                                            <p:fltVal val="360"/>
                                          </p:val>
                                        </p:tav>
                                        <p:tav tm="100000">
                                          <p:val>
                                            <p:fltVal val="0"/>
                                          </p:val>
                                        </p:tav>
                                      </p:tavLst>
                                    </p:anim>
                                    <p:animEffect transition="in" filter="fade">
                                      <p:cBhvr>
                                        <p:cTn id="119" dur="500"/>
                                        <p:tgtEl>
                                          <p:spTgt spid="59"/>
                                        </p:tgtEl>
                                      </p:cBhvr>
                                    </p:animEffect>
                                  </p:childTnLst>
                                </p:cTn>
                              </p:par>
                              <p:par>
                                <p:cTn id="120" presetID="49" presetClass="entr" presetSubtype="0" decel="100000" fill="hold" grpId="0" nodeType="withEffect">
                                  <p:stCondLst>
                                    <p:cond delay="0"/>
                                  </p:stCondLst>
                                  <p:childTnLst>
                                    <p:set>
                                      <p:cBhvr>
                                        <p:cTn id="121" dur="1" fill="hold">
                                          <p:stCondLst>
                                            <p:cond delay="0"/>
                                          </p:stCondLst>
                                        </p:cTn>
                                        <p:tgtEl>
                                          <p:spTgt spid="63"/>
                                        </p:tgtEl>
                                        <p:attrNameLst>
                                          <p:attrName>style.visibility</p:attrName>
                                        </p:attrNameLst>
                                      </p:cBhvr>
                                      <p:to>
                                        <p:strVal val="visible"/>
                                      </p:to>
                                    </p:set>
                                    <p:anim calcmode="lin" valueType="num">
                                      <p:cBhvr>
                                        <p:cTn id="122" dur="500" fill="hold"/>
                                        <p:tgtEl>
                                          <p:spTgt spid="63"/>
                                        </p:tgtEl>
                                        <p:attrNameLst>
                                          <p:attrName>ppt_w</p:attrName>
                                        </p:attrNameLst>
                                      </p:cBhvr>
                                      <p:tavLst>
                                        <p:tav tm="0">
                                          <p:val>
                                            <p:fltVal val="0"/>
                                          </p:val>
                                        </p:tav>
                                        <p:tav tm="100000">
                                          <p:val>
                                            <p:strVal val="#ppt_w"/>
                                          </p:val>
                                        </p:tav>
                                      </p:tavLst>
                                    </p:anim>
                                    <p:anim calcmode="lin" valueType="num">
                                      <p:cBhvr>
                                        <p:cTn id="123" dur="500" fill="hold"/>
                                        <p:tgtEl>
                                          <p:spTgt spid="63"/>
                                        </p:tgtEl>
                                        <p:attrNameLst>
                                          <p:attrName>ppt_h</p:attrName>
                                        </p:attrNameLst>
                                      </p:cBhvr>
                                      <p:tavLst>
                                        <p:tav tm="0">
                                          <p:val>
                                            <p:fltVal val="0"/>
                                          </p:val>
                                        </p:tav>
                                        <p:tav tm="100000">
                                          <p:val>
                                            <p:strVal val="#ppt_h"/>
                                          </p:val>
                                        </p:tav>
                                      </p:tavLst>
                                    </p:anim>
                                    <p:anim calcmode="lin" valueType="num">
                                      <p:cBhvr>
                                        <p:cTn id="124" dur="500" fill="hold"/>
                                        <p:tgtEl>
                                          <p:spTgt spid="63"/>
                                        </p:tgtEl>
                                        <p:attrNameLst>
                                          <p:attrName>style.rotation</p:attrName>
                                        </p:attrNameLst>
                                      </p:cBhvr>
                                      <p:tavLst>
                                        <p:tav tm="0">
                                          <p:val>
                                            <p:fltVal val="360"/>
                                          </p:val>
                                        </p:tav>
                                        <p:tav tm="100000">
                                          <p:val>
                                            <p:fltVal val="0"/>
                                          </p:val>
                                        </p:tav>
                                      </p:tavLst>
                                    </p:anim>
                                    <p:animEffect transition="in" filter="fade">
                                      <p:cBhvr>
                                        <p:cTn id="125" dur="500"/>
                                        <p:tgtEl>
                                          <p:spTgt spid="63"/>
                                        </p:tgtEl>
                                      </p:cBhvr>
                                    </p:animEffect>
                                  </p:childTnLst>
                                </p:cTn>
                              </p:par>
                              <p:par>
                                <p:cTn id="126" presetID="49" presetClass="entr" presetSubtype="0" decel="100000" fill="hold" grpId="0" nodeType="withEffect">
                                  <p:stCondLst>
                                    <p:cond delay="0"/>
                                  </p:stCondLst>
                                  <p:childTnLst>
                                    <p:set>
                                      <p:cBhvr>
                                        <p:cTn id="127" dur="1" fill="hold">
                                          <p:stCondLst>
                                            <p:cond delay="0"/>
                                          </p:stCondLst>
                                        </p:cTn>
                                        <p:tgtEl>
                                          <p:spTgt spid="71"/>
                                        </p:tgtEl>
                                        <p:attrNameLst>
                                          <p:attrName>style.visibility</p:attrName>
                                        </p:attrNameLst>
                                      </p:cBhvr>
                                      <p:to>
                                        <p:strVal val="visible"/>
                                      </p:to>
                                    </p:set>
                                    <p:anim calcmode="lin" valueType="num">
                                      <p:cBhvr>
                                        <p:cTn id="128" dur="500" fill="hold"/>
                                        <p:tgtEl>
                                          <p:spTgt spid="71"/>
                                        </p:tgtEl>
                                        <p:attrNameLst>
                                          <p:attrName>ppt_w</p:attrName>
                                        </p:attrNameLst>
                                      </p:cBhvr>
                                      <p:tavLst>
                                        <p:tav tm="0">
                                          <p:val>
                                            <p:fltVal val="0"/>
                                          </p:val>
                                        </p:tav>
                                        <p:tav tm="100000">
                                          <p:val>
                                            <p:strVal val="#ppt_w"/>
                                          </p:val>
                                        </p:tav>
                                      </p:tavLst>
                                    </p:anim>
                                    <p:anim calcmode="lin" valueType="num">
                                      <p:cBhvr>
                                        <p:cTn id="129" dur="500" fill="hold"/>
                                        <p:tgtEl>
                                          <p:spTgt spid="71"/>
                                        </p:tgtEl>
                                        <p:attrNameLst>
                                          <p:attrName>ppt_h</p:attrName>
                                        </p:attrNameLst>
                                      </p:cBhvr>
                                      <p:tavLst>
                                        <p:tav tm="0">
                                          <p:val>
                                            <p:fltVal val="0"/>
                                          </p:val>
                                        </p:tav>
                                        <p:tav tm="100000">
                                          <p:val>
                                            <p:strVal val="#ppt_h"/>
                                          </p:val>
                                        </p:tav>
                                      </p:tavLst>
                                    </p:anim>
                                    <p:anim calcmode="lin" valueType="num">
                                      <p:cBhvr>
                                        <p:cTn id="130" dur="500" fill="hold"/>
                                        <p:tgtEl>
                                          <p:spTgt spid="71"/>
                                        </p:tgtEl>
                                        <p:attrNameLst>
                                          <p:attrName>style.rotation</p:attrName>
                                        </p:attrNameLst>
                                      </p:cBhvr>
                                      <p:tavLst>
                                        <p:tav tm="0">
                                          <p:val>
                                            <p:fltVal val="360"/>
                                          </p:val>
                                        </p:tav>
                                        <p:tav tm="100000">
                                          <p:val>
                                            <p:fltVal val="0"/>
                                          </p:val>
                                        </p:tav>
                                      </p:tavLst>
                                    </p:anim>
                                    <p:animEffect transition="in" filter="fade">
                                      <p:cBhvr>
                                        <p:cTn id="131" dur="500"/>
                                        <p:tgtEl>
                                          <p:spTgt spid="71"/>
                                        </p:tgtEl>
                                      </p:cBhvr>
                                    </p:animEffect>
                                  </p:childTnLst>
                                </p:cTn>
                              </p:par>
                              <p:par>
                                <p:cTn id="132" presetID="49" presetClass="entr" presetSubtype="0" decel="100000" fill="hold" grpId="0" nodeType="withEffect">
                                  <p:stCondLst>
                                    <p:cond delay="0"/>
                                  </p:stCondLst>
                                  <p:childTnLst>
                                    <p:set>
                                      <p:cBhvr>
                                        <p:cTn id="133" dur="1" fill="hold">
                                          <p:stCondLst>
                                            <p:cond delay="0"/>
                                          </p:stCondLst>
                                        </p:cTn>
                                        <p:tgtEl>
                                          <p:spTgt spid="57"/>
                                        </p:tgtEl>
                                        <p:attrNameLst>
                                          <p:attrName>style.visibility</p:attrName>
                                        </p:attrNameLst>
                                      </p:cBhvr>
                                      <p:to>
                                        <p:strVal val="visible"/>
                                      </p:to>
                                    </p:set>
                                    <p:anim calcmode="lin" valueType="num">
                                      <p:cBhvr>
                                        <p:cTn id="134" dur="500" fill="hold"/>
                                        <p:tgtEl>
                                          <p:spTgt spid="57"/>
                                        </p:tgtEl>
                                        <p:attrNameLst>
                                          <p:attrName>ppt_w</p:attrName>
                                        </p:attrNameLst>
                                      </p:cBhvr>
                                      <p:tavLst>
                                        <p:tav tm="0">
                                          <p:val>
                                            <p:fltVal val="0"/>
                                          </p:val>
                                        </p:tav>
                                        <p:tav tm="100000">
                                          <p:val>
                                            <p:strVal val="#ppt_w"/>
                                          </p:val>
                                        </p:tav>
                                      </p:tavLst>
                                    </p:anim>
                                    <p:anim calcmode="lin" valueType="num">
                                      <p:cBhvr>
                                        <p:cTn id="135" dur="500" fill="hold"/>
                                        <p:tgtEl>
                                          <p:spTgt spid="57"/>
                                        </p:tgtEl>
                                        <p:attrNameLst>
                                          <p:attrName>ppt_h</p:attrName>
                                        </p:attrNameLst>
                                      </p:cBhvr>
                                      <p:tavLst>
                                        <p:tav tm="0">
                                          <p:val>
                                            <p:fltVal val="0"/>
                                          </p:val>
                                        </p:tav>
                                        <p:tav tm="100000">
                                          <p:val>
                                            <p:strVal val="#ppt_h"/>
                                          </p:val>
                                        </p:tav>
                                      </p:tavLst>
                                    </p:anim>
                                    <p:anim calcmode="lin" valueType="num">
                                      <p:cBhvr>
                                        <p:cTn id="136" dur="500" fill="hold"/>
                                        <p:tgtEl>
                                          <p:spTgt spid="57"/>
                                        </p:tgtEl>
                                        <p:attrNameLst>
                                          <p:attrName>style.rotation</p:attrName>
                                        </p:attrNameLst>
                                      </p:cBhvr>
                                      <p:tavLst>
                                        <p:tav tm="0">
                                          <p:val>
                                            <p:fltVal val="360"/>
                                          </p:val>
                                        </p:tav>
                                        <p:tav tm="100000">
                                          <p:val>
                                            <p:fltVal val="0"/>
                                          </p:val>
                                        </p:tav>
                                      </p:tavLst>
                                    </p:anim>
                                    <p:animEffect transition="in" filter="fade">
                                      <p:cBhvr>
                                        <p:cTn id="137" dur="500"/>
                                        <p:tgtEl>
                                          <p:spTgt spid="57"/>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69"/>
                                        </p:tgtEl>
                                        <p:attrNameLst>
                                          <p:attrName>style.visibility</p:attrName>
                                        </p:attrNameLst>
                                      </p:cBhvr>
                                      <p:to>
                                        <p:strVal val="visible"/>
                                      </p:to>
                                    </p:set>
                                    <p:anim calcmode="lin" valueType="num">
                                      <p:cBhvr>
                                        <p:cTn id="140" dur="500" fill="hold"/>
                                        <p:tgtEl>
                                          <p:spTgt spid="69"/>
                                        </p:tgtEl>
                                        <p:attrNameLst>
                                          <p:attrName>ppt_w</p:attrName>
                                        </p:attrNameLst>
                                      </p:cBhvr>
                                      <p:tavLst>
                                        <p:tav tm="0">
                                          <p:val>
                                            <p:fltVal val="0"/>
                                          </p:val>
                                        </p:tav>
                                        <p:tav tm="100000">
                                          <p:val>
                                            <p:strVal val="#ppt_w"/>
                                          </p:val>
                                        </p:tav>
                                      </p:tavLst>
                                    </p:anim>
                                    <p:anim calcmode="lin" valueType="num">
                                      <p:cBhvr>
                                        <p:cTn id="141" dur="500" fill="hold"/>
                                        <p:tgtEl>
                                          <p:spTgt spid="69"/>
                                        </p:tgtEl>
                                        <p:attrNameLst>
                                          <p:attrName>ppt_h</p:attrName>
                                        </p:attrNameLst>
                                      </p:cBhvr>
                                      <p:tavLst>
                                        <p:tav tm="0">
                                          <p:val>
                                            <p:fltVal val="0"/>
                                          </p:val>
                                        </p:tav>
                                        <p:tav tm="100000">
                                          <p:val>
                                            <p:strVal val="#ppt_h"/>
                                          </p:val>
                                        </p:tav>
                                      </p:tavLst>
                                    </p:anim>
                                    <p:anim calcmode="lin" valueType="num">
                                      <p:cBhvr>
                                        <p:cTn id="142" dur="500" fill="hold"/>
                                        <p:tgtEl>
                                          <p:spTgt spid="69"/>
                                        </p:tgtEl>
                                        <p:attrNameLst>
                                          <p:attrName>style.rotation</p:attrName>
                                        </p:attrNameLst>
                                      </p:cBhvr>
                                      <p:tavLst>
                                        <p:tav tm="0">
                                          <p:val>
                                            <p:fltVal val="360"/>
                                          </p:val>
                                        </p:tav>
                                        <p:tav tm="100000">
                                          <p:val>
                                            <p:fltVal val="0"/>
                                          </p:val>
                                        </p:tav>
                                      </p:tavLst>
                                    </p:anim>
                                    <p:animEffect transition="in" filter="fade">
                                      <p:cBhvr>
                                        <p:cTn id="143" dur="500"/>
                                        <p:tgtEl>
                                          <p:spTgt spid="69"/>
                                        </p:tgtEl>
                                      </p:cBhvr>
                                    </p:animEffect>
                                  </p:childTnLst>
                                </p:cTn>
                              </p:par>
                              <p:par>
                                <p:cTn id="144" presetID="49" presetClass="entr" presetSubtype="0" decel="100000" fill="hold" grpId="0" nodeType="withEffect">
                                  <p:stCondLst>
                                    <p:cond delay="0"/>
                                  </p:stCondLst>
                                  <p:childTnLst>
                                    <p:set>
                                      <p:cBhvr>
                                        <p:cTn id="145" dur="1" fill="hold">
                                          <p:stCondLst>
                                            <p:cond delay="0"/>
                                          </p:stCondLst>
                                        </p:cTn>
                                        <p:tgtEl>
                                          <p:spTgt spid="67"/>
                                        </p:tgtEl>
                                        <p:attrNameLst>
                                          <p:attrName>style.visibility</p:attrName>
                                        </p:attrNameLst>
                                      </p:cBhvr>
                                      <p:to>
                                        <p:strVal val="visible"/>
                                      </p:to>
                                    </p:set>
                                    <p:anim calcmode="lin" valueType="num">
                                      <p:cBhvr>
                                        <p:cTn id="146" dur="500" fill="hold"/>
                                        <p:tgtEl>
                                          <p:spTgt spid="67"/>
                                        </p:tgtEl>
                                        <p:attrNameLst>
                                          <p:attrName>ppt_w</p:attrName>
                                        </p:attrNameLst>
                                      </p:cBhvr>
                                      <p:tavLst>
                                        <p:tav tm="0">
                                          <p:val>
                                            <p:fltVal val="0"/>
                                          </p:val>
                                        </p:tav>
                                        <p:tav tm="100000">
                                          <p:val>
                                            <p:strVal val="#ppt_w"/>
                                          </p:val>
                                        </p:tav>
                                      </p:tavLst>
                                    </p:anim>
                                    <p:anim calcmode="lin" valueType="num">
                                      <p:cBhvr>
                                        <p:cTn id="147" dur="500" fill="hold"/>
                                        <p:tgtEl>
                                          <p:spTgt spid="67"/>
                                        </p:tgtEl>
                                        <p:attrNameLst>
                                          <p:attrName>ppt_h</p:attrName>
                                        </p:attrNameLst>
                                      </p:cBhvr>
                                      <p:tavLst>
                                        <p:tav tm="0">
                                          <p:val>
                                            <p:fltVal val="0"/>
                                          </p:val>
                                        </p:tav>
                                        <p:tav tm="100000">
                                          <p:val>
                                            <p:strVal val="#ppt_h"/>
                                          </p:val>
                                        </p:tav>
                                      </p:tavLst>
                                    </p:anim>
                                    <p:anim calcmode="lin" valueType="num">
                                      <p:cBhvr>
                                        <p:cTn id="148" dur="500" fill="hold"/>
                                        <p:tgtEl>
                                          <p:spTgt spid="67"/>
                                        </p:tgtEl>
                                        <p:attrNameLst>
                                          <p:attrName>style.rotation</p:attrName>
                                        </p:attrNameLst>
                                      </p:cBhvr>
                                      <p:tavLst>
                                        <p:tav tm="0">
                                          <p:val>
                                            <p:fltVal val="360"/>
                                          </p:val>
                                        </p:tav>
                                        <p:tav tm="100000">
                                          <p:val>
                                            <p:fltVal val="0"/>
                                          </p:val>
                                        </p:tav>
                                      </p:tavLst>
                                    </p:anim>
                                    <p:animEffect transition="in" filter="fade">
                                      <p:cBhvr>
                                        <p:cTn id="149" dur="500"/>
                                        <p:tgtEl>
                                          <p:spTgt spid="67"/>
                                        </p:tgtEl>
                                      </p:cBhvr>
                                    </p:animEffect>
                                  </p:childTnLst>
                                </p:cTn>
                              </p:par>
                              <p:par>
                                <p:cTn id="150" presetID="49" presetClass="entr" presetSubtype="0" decel="100000" fill="hold" grpId="0" nodeType="withEffect">
                                  <p:stCondLst>
                                    <p:cond delay="0"/>
                                  </p:stCondLst>
                                  <p:childTnLst>
                                    <p:set>
                                      <p:cBhvr>
                                        <p:cTn id="151" dur="1" fill="hold">
                                          <p:stCondLst>
                                            <p:cond delay="0"/>
                                          </p:stCondLst>
                                        </p:cTn>
                                        <p:tgtEl>
                                          <p:spTgt spid="70"/>
                                        </p:tgtEl>
                                        <p:attrNameLst>
                                          <p:attrName>style.visibility</p:attrName>
                                        </p:attrNameLst>
                                      </p:cBhvr>
                                      <p:to>
                                        <p:strVal val="visible"/>
                                      </p:to>
                                    </p:set>
                                    <p:anim calcmode="lin" valueType="num">
                                      <p:cBhvr>
                                        <p:cTn id="152" dur="500" fill="hold"/>
                                        <p:tgtEl>
                                          <p:spTgt spid="70"/>
                                        </p:tgtEl>
                                        <p:attrNameLst>
                                          <p:attrName>ppt_w</p:attrName>
                                        </p:attrNameLst>
                                      </p:cBhvr>
                                      <p:tavLst>
                                        <p:tav tm="0">
                                          <p:val>
                                            <p:fltVal val="0"/>
                                          </p:val>
                                        </p:tav>
                                        <p:tav tm="100000">
                                          <p:val>
                                            <p:strVal val="#ppt_w"/>
                                          </p:val>
                                        </p:tav>
                                      </p:tavLst>
                                    </p:anim>
                                    <p:anim calcmode="lin" valueType="num">
                                      <p:cBhvr>
                                        <p:cTn id="153" dur="500" fill="hold"/>
                                        <p:tgtEl>
                                          <p:spTgt spid="70"/>
                                        </p:tgtEl>
                                        <p:attrNameLst>
                                          <p:attrName>ppt_h</p:attrName>
                                        </p:attrNameLst>
                                      </p:cBhvr>
                                      <p:tavLst>
                                        <p:tav tm="0">
                                          <p:val>
                                            <p:fltVal val="0"/>
                                          </p:val>
                                        </p:tav>
                                        <p:tav tm="100000">
                                          <p:val>
                                            <p:strVal val="#ppt_h"/>
                                          </p:val>
                                        </p:tav>
                                      </p:tavLst>
                                    </p:anim>
                                    <p:anim calcmode="lin" valueType="num">
                                      <p:cBhvr>
                                        <p:cTn id="154" dur="500" fill="hold"/>
                                        <p:tgtEl>
                                          <p:spTgt spid="70"/>
                                        </p:tgtEl>
                                        <p:attrNameLst>
                                          <p:attrName>style.rotation</p:attrName>
                                        </p:attrNameLst>
                                      </p:cBhvr>
                                      <p:tavLst>
                                        <p:tav tm="0">
                                          <p:val>
                                            <p:fltVal val="360"/>
                                          </p:val>
                                        </p:tav>
                                        <p:tav tm="100000">
                                          <p:val>
                                            <p:fltVal val="0"/>
                                          </p:val>
                                        </p:tav>
                                      </p:tavLst>
                                    </p:anim>
                                    <p:animEffect transition="in" filter="fade">
                                      <p:cBhvr>
                                        <p:cTn id="155" dur="500"/>
                                        <p:tgtEl>
                                          <p:spTgt spid="70"/>
                                        </p:tgtEl>
                                      </p:cBhvr>
                                    </p:animEffect>
                                  </p:childTnLst>
                                </p:cTn>
                              </p:par>
                              <p:par>
                                <p:cTn id="156" presetID="49" presetClass="entr" presetSubtype="0" decel="100000" fill="hold" grpId="0" nodeType="withEffect">
                                  <p:stCondLst>
                                    <p:cond delay="0"/>
                                  </p:stCondLst>
                                  <p:childTnLst>
                                    <p:set>
                                      <p:cBhvr>
                                        <p:cTn id="157" dur="1" fill="hold">
                                          <p:stCondLst>
                                            <p:cond delay="0"/>
                                          </p:stCondLst>
                                        </p:cTn>
                                        <p:tgtEl>
                                          <p:spTgt spid="73"/>
                                        </p:tgtEl>
                                        <p:attrNameLst>
                                          <p:attrName>style.visibility</p:attrName>
                                        </p:attrNameLst>
                                      </p:cBhvr>
                                      <p:to>
                                        <p:strVal val="visible"/>
                                      </p:to>
                                    </p:set>
                                    <p:anim calcmode="lin" valueType="num">
                                      <p:cBhvr>
                                        <p:cTn id="158" dur="500" fill="hold"/>
                                        <p:tgtEl>
                                          <p:spTgt spid="73"/>
                                        </p:tgtEl>
                                        <p:attrNameLst>
                                          <p:attrName>ppt_w</p:attrName>
                                        </p:attrNameLst>
                                      </p:cBhvr>
                                      <p:tavLst>
                                        <p:tav tm="0">
                                          <p:val>
                                            <p:fltVal val="0"/>
                                          </p:val>
                                        </p:tav>
                                        <p:tav tm="100000">
                                          <p:val>
                                            <p:strVal val="#ppt_w"/>
                                          </p:val>
                                        </p:tav>
                                      </p:tavLst>
                                    </p:anim>
                                    <p:anim calcmode="lin" valueType="num">
                                      <p:cBhvr>
                                        <p:cTn id="159" dur="500" fill="hold"/>
                                        <p:tgtEl>
                                          <p:spTgt spid="73"/>
                                        </p:tgtEl>
                                        <p:attrNameLst>
                                          <p:attrName>ppt_h</p:attrName>
                                        </p:attrNameLst>
                                      </p:cBhvr>
                                      <p:tavLst>
                                        <p:tav tm="0">
                                          <p:val>
                                            <p:fltVal val="0"/>
                                          </p:val>
                                        </p:tav>
                                        <p:tav tm="100000">
                                          <p:val>
                                            <p:strVal val="#ppt_h"/>
                                          </p:val>
                                        </p:tav>
                                      </p:tavLst>
                                    </p:anim>
                                    <p:anim calcmode="lin" valueType="num">
                                      <p:cBhvr>
                                        <p:cTn id="160" dur="500" fill="hold"/>
                                        <p:tgtEl>
                                          <p:spTgt spid="73"/>
                                        </p:tgtEl>
                                        <p:attrNameLst>
                                          <p:attrName>style.rotation</p:attrName>
                                        </p:attrNameLst>
                                      </p:cBhvr>
                                      <p:tavLst>
                                        <p:tav tm="0">
                                          <p:val>
                                            <p:fltVal val="360"/>
                                          </p:val>
                                        </p:tav>
                                        <p:tav tm="100000">
                                          <p:val>
                                            <p:fltVal val="0"/>
                                          </p:val>
                                        </p:tav>
                                      </p:tavLst>
                                    </p:anim>
                                    <p:animEffect transition="in" filter="fade">
                                      <p:cBhvr>
                                        <p:cTn id="161" dur="500"/>
                                        <p:tgtEl>
                                          <p:spTgt spid="73"/>
                                        </p:tgtEl>
                                      </p:cBhvr>
                                    </p:animEffect>
                                  </p:childTnLst>
                                </p:cTn>
                              </p:par>
                              <p:par>
                                <p:cTn id="162" presetID="49" presetClass="entr" presetSubtype="0" decel="100000" fill="hold" grpId="0" nodeType="withEffect">
                                  <p:stCondLst>
                                    <p:cond delay="0"/>
                                  </p:stCondLst>
                                  <p:childTnLst>
                                    <p:set>
                                      <p:cBhvr>
                                        <p:cTn id="163" dur="1" fill="hold">
                                          <p:stCondLst>
                                            <p:cond delay="0"/>
                                          </p:stCondLst>
                                        </p:cTn>
                                        <p:tgtEl>
                                          <p:spTgt spid="62"/>
                                        </p:tgtEl>
                                        <p:attrNameLst>
                                          <p:attrName>style.visibility</p:attrName>
                                        </p:attrNameLst>
                                      </p:cBhvr>
                                      <p:to>
                                        <p:strVal val="visible"/>
                                      </p:to>
                                    </p:set>
                                    <p:anim calcmode="lin" valueType="num">
                                      <p:cBhvr>
                                        <p:cTn id="164" dur="500" fill="hold"/>
                                        <p:tgtEl>
                                          <p:spTgt spid="62"/>
                                        </p:tgtEl>
                                        <p:attrNameLst>
                                          <p:attrName>ppt_w</p:attrName>
                                        </p:attrNameLst>
                                      </p:cBhvr>
                                      <p:tavLst>
                                        <p:tav tm="0">
                                          <p:val>
                                            <p:fltVal val="0"/>
                                          </p:val>
                                        </p:tav>
                                        <p:tav tm="100000">
                                          <p:val>
                                            <p:strVal val="#ppt_w"/>
                                          </p:val>
                                        </p:tav>
                                      </p:tavLst>
                                    </p:anim>
                                    <p:anim calcmode="lin" valueType="num">
                                      <p:cBhvr>
                                        <p:cTn id="165" dur="500" fill="hold"/>
                                        <p:tgtEl>
                                          <p:spTgt spid="62"/>
                                        </p:tgtEl>
                                        <p:attrNameLst>
                                          <p:attrName>ppt_h</p:attrName>
                                        </p:attrNameLst>
                                      </p:cBhvr>
                                      <p:tavLst>
                                        <p:tav tm="0">
                                          <p:val>
                                            <p:fltVal val="0"/>
                                          </p:val>
                                        </p:tav>
                                        <p:tav tm="100000">
                                          <p:val>
                                            <p:strVal val="#ppt_h"/>
                                          </p:val>
                                        </p:tav>
                                      </p:tavLst>
                                    </p:anim>
                                    <p:anim calcmode="lin" valueType="num">
                                      <p:cBhvr>
                                        <p:cTn id="166" dur="500" fill="hold"/>
                                        <p:tgtEl>
                                          <p:spTgt spid="62"/>
                                        </p:tgtEl>
                                        <p:attrNameLst>
                                          <p:attrName>style.rotation</p:attrName>
                                        </p:attrNameLst>
                                      </p:cBhvr>
                                      <p:tavLst>
                                        <p:tav tm="0">
                                          <p:val>
                                            <p:fltVal val="360"/>
                                          </p:val>
                                        </p:tav>
                                        <p:tav tm="100000">
                                          <p:val>
                                            <p:fltVal val="0"/>
                                          </p:val>
                                        </p:tav>
                                      </p:tavLst>
                                    </p:anim>
                                    <p:animEffect transition="in" filter="fade">
                                      <p:cBhvr>
                                        <p:cTn id="167" dur="500"/>
                                        <p:tgtEl>
                                          <p:spTgt spid="62"/>
                                        </p:tgtEl>
                                      </p:cBhvr>
                                    </p:animEffect>
                                  </p:childTnLst>
                                </p:cTn>
                              </p:par>
                              <p:par>
                                <p:cTn id="168" presetID="49" presetClass="entr" presetSubtype="0" decel="100000" fill="hold" grpId="0" nodeType="withEffect">
                                  <p:stCondLst>
                                    <p:cond delay="0"/>
                                  </p:stCondLst>
                                  <p:childTnLst>
                                    <p:set>
                                      <p:cBhvr>
                                        <p:cTn id="169" dur="1" fill="hold">
                                          <p:stCondLst>
                                            <p:cond delay="0"/>
                                          </p:stCondLst>
                                        </p:cTn>
                                        <p:tgtEl>
                                          <p:spTgt spid="78"/>
                                        </p:tgtEl>
                                        <p:attrNameLst>
                                          <p:attrName>style.visibility</p:attrName>
                                        </p:attrNameLst>
                                      </p:cBhvr>
                                      <p:to>
                                        <p:strVal val="visible"/>
                                      </p:to>
                                    </p:set>
                                    <p:anim calcmode="lin" valueType="num">
                                      <p:cBhvr>
                                        <p:cTn id="170" dur="500" fill="hold"/>
                                        <p:tgtEl>
                                          <p:spTgt spid="78"/>
                                        </p:tgtEl>
                                        <p:attrNameLst>
                                          <p:attrName>ppt_w</p:attrName>
                                        </p:attrNameLst>
                                      </p:cBhvr>
                                      <p:tavLst>
                                        <p:tav tm="0">
                                          <p:val>
                                            <p:fltVal val="0"/>
                                          </p:val>
                                        </p:tav>
                                        <p:tav tm="100000">
                                          <p:val>
                                            <p:strVal val="#ppt_w"/>
                                          </p:val>
                                        </p:tav>
                                      </p:tavLst>
                                    </p:anim>
                                    <p:anim calcmode="lin" valueType="num">
                                      <p:cBhvr>
                                        <p:cTn id="171" dur="500" fill="hold"/>
                                        <p:tgtEl>
                                          <p:spTgt spid="78"/>
                                        </p:tgtEl>
                                        <p:attrNameLst>
                                          <p:attrName>ppt_h</p:attrName>
                                        </p:attrNameLst>
                                      </p:cBhvr>
                                      <p:tavLst>
                                        <p:tav tm="0">
                                          <p:val>
                                            <p:fltVal val="0"/>
                                          </p:val>
                                        </p:tav>
                                        <p:tav tm="100000">
                                          <p:val>
                                            <p:strVal val="#ppt_h"/>
                                          </p:val>
                                        </p:tav>
                                      </p:tavLst>
                                    </p:anim>
                                    <p:anim calcmode="lin" valueType="num">
                                      <p:cBhvr>
                                        <p:cTn id="172" dur="500" fill="hold"/>
                                        <p:tgtEl>
                                          <p:spTgt spid="78"/>
                                        </p:tgtEl>
                                        <p:attrNameLst>
                                          <p:attrName>style.rotation</p:attrName>
                                        </p:attrNameLst>
                                      </p:cBhvr>
                                      <p:tavLst>
                                        <p:tav tm="0">
                                          <p:val>
                                            <p:fltVal val="360"/>
                                          </p:val>
                                        </p:tav>
                                        <p:tav tm="100000">
                                          <p:val>
                                            <p:fltVal val="0"/>
                                          </p:val>
                                        </p:tav>
                                      </p:tavLst>
                                    </p:anim>
                                    <p:animEffect transition="in" filter="fade">
                                      <p:cBhvr>
                                        <p:cTn id="173" dur="500"/>
                                        <p:tgtEl>
                                          <p:spTgt spid="78"/>
                                        </p:tgtEl>
                                      </p:cBhvr>
                                    </p:animEffect>
                                  </p:childTnLst>
                                </p:cTn>
                              </p:par>
                              <p:par>
                                <p:cTn id="174" presetID="49" presetClass="entr" presetSubtype="0" decel="100000" fill="hold" grpId="0" nodeType="withEffect">
                                  <p:stCondLst>
                                    <p:cond delay="0"/>
                                  </p:stCondLst>
                                  <p:childTnLst>
                                    <p:set>
                                      <p:cBhvr>
                                        <p:cTn id="175" dur="1" fill="hold">
                                          <p:stCondLst>
                                            <p:cond delay="0"/>
                                          </p:stCondLst>
                                        </p:cTn>
                                        <p:tgtEl>
                                          <p:spTgt spid="79"/>
                                        </p:tgtEl>
                                        <p:attrNameLst>
                                          <p:attrName>style.visibility</p:attrName>
                                        </p:attrNameLst>
                                      </p:cBhvr>
                                      <p:to>
                                        <p:strVal val="visible"/>
                                      </p:to>
                                    </p:set>
                                    <p:anim calcmode="lin" valueType="num">
                                      <p:cBhvr>
                                        <p:cTn id="176" dur="500" fill="hold"/>
                                        <p:tgtEl>
                                          <p:spTgt spid="79"/>
                                        </p:tgtEl>
                                        <p:attrNameLst>
                                          <p:attrName>ppt_w</p:attrName>
                                        </p:attrNameLst>
                                      </p:cBhvr>
                                      <p:tavLst>
                                        <p:tav tm="0">
                                          <p:val>
                                            <p:fltVal val="0"/>
                                          </p:val>
                                        </p:tav>
                                        <p:tav tm="100000">
                                          <p:val>
                                            <p:strVal val="#ppt_w"/>
                                          </p:val>
                                        </p:tav>
                                      </p:tavLst>
                                    </p:anim>
                                    <p:anim calcmode="lin" valueType="num">
                                      <p:cBhvr>
                                        <p:cTn id="177" dur="500" fill="hold"/>
                                        <p:tgtEl>
                                          <p:spTgt spid="79"/>
                                        </p:tgtEl>
                                        <p:attrNameLst>
                                          <p:attrName>ppt_h</p:attrName>
                                        </p:attrNameLst>
                                      </p:cBhvr>
                                      <p:tavLst>
                                        <p:tav tm="0">
                                          <p:val>
                                            <p:fltVal val="0"/>
                                          </p:val>
                                        </p:tav>
                                        <p:tav tm="100000">
                                          <p:val>
                                            <p:strVal val="#ppt_h"/>
                                          </p:val>
                                        </p:tav>
                                      </p:tavLst>
                                    </p:anim>
                                    <p:anim calcmode="lin" valueType="num">
                                      <p:cBhvr>
                                        <p:cTn id="178" dur="500" fill="hold"/>
                                        <p:tgtEl>
                                          <p:spTgt spid="79"/>
                                        </p:tgtEl>
                                        <p:attrNameLst>
                                          <p:attrName>style.rotation</p:attrName>
                                        </p:attrNameLst>
                                      </p:cBhvr>
                                      <p:tavLst>
                                        <p:tav tm="0">
                                          <p:val>
                                            <p:fltVal val="360"/>
                                          </p:val>
                                        </p:tav>
                                        <p:tav tm="100000">
                                          <p:val>
                                            <p:fltVal val="0"/>
                                          </p:val>
                                        </p:tav>
                                      </p:tavLst>
                                    </p:anim>
                                    <p:animEffect transition="in" filter="fade">
                                      <p:cBhvr>
                                        <p:cTn id="17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animBg="1"/>
      <p:bldP spid="79" grpId="0" animBg="1"/>
      <p:bldP spid="80" grpId="0" animBg="1"/>
      <p:bldP spid="31" grpId="0"/>
      <p:bldP spid="3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5522148"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r>
              <a:rPr lang="zh-CN" altLang="en-US" sz="2935" b="1" dirty="0" smtClean="0">
                <a:solidFill>
                  <a:schemeClr val="tx1">
                    <a:lumMod val="75000"/>
                    <a:lumOff val="25000"/>
                  </a:schemeClr>
                </a:solidFill>
                <a:latin typeface="Arial" panose="020B0604020202020204" pitchFamily="34" charset="0"/>
                <a:cs typeface="Arial" panose="020B0604020202020204" pitchFamily="34" charset="0"/>
              </a:rPr>
              <a:t>第六部分  合作双方的角色定位</a:t>
            </a:r>
            <a:endParaRPr lang="zh-CN" altLang="zh-CN"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 name="矩形 3"/>
          <p:cNvSpPr>
            <a:spLocks noChangeArrowheads="1"/>
          </p:cNvSpPr>
          <p:nvPr/>
        </p:nvSpPr>
        <p:spPr bwMode="auto">
          <a:xfrm>
            <a:off x="3071530" y="1900698"/>
            <a:ext cx="6128913" cy="4501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（一）政府角色定位：引导者、合作者、监管者</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（二）市场角色定位：参与者、合作者、经营者</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r>
              <a:rPr lang="zh-CN" altLang="en-US" sz="2200" b="1" dirty="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责任主体初步明确</a:t>
            </a:r>
            <a:endParaRPr lang="en-US" altLang="zh-CN" sz="2200" b="1" dirty="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endParaRPr>
          </a:p>
          <a:p>
            <a:pPr marL="1371600" lvl="2" indent="-457200">
              <a:spcBef>
                <a:spcPct val="0"/>
              </a:spcBef>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r>
              <a:rPr lang="zh-CN" altLang="en-US" sz="2200" b="1" dirty="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rPr>
              <a:t>制度保障逐步建立</a:t>
            </a:r>
            <a:endParaRPr lang="en-US" altLang="zh-CN" sz="2200" b="1" dirty="0">
              <a:solidFill>
                <a:schemeClr val="tx1">
                  <a:lumMod val="75000"/>
                  <a:lumOff val="25000"/>
                </a:schemeClr>
              </a:solidFill>
              <a:latin typeface="楷体" panose="02010609060101010101" pitchFamily="49" charset="-122"/>
              <a:ea typeface="楷体" panose="02010609060101010101" pitchFamily="49" charset="-122"/>
              <a:cs typeface="Arial" panose="020B0604020202020204" pitchFamily="34" charset="0"/>
            </a:endParaRPr>
          </a:p>
          <a:p>
            <a:pPr marL="457200" indent="-457200">
              <a:spcBef>
                <a:spcPct val="0"/>
              </a:spcBef>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pP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wipe(left)">
                                      <p:cBhvr>
                                        <p:cTn id="16" dur="500"/>
                                        <p:tgtEl>
                                          <p:spTgt spid="6">
                                            <p:txEl>
                                              <p:pRg st="4" end="4"/>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wipe(left)">
                                      <p:cBhvr>
                                        <p:cTn id="19" dur="500"/>
                                        <p:tgtEl>
                                          <p:spTgt spid="6">
                                            <p:txEl>
                                              <p:pRg st="6" end="6"/>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8" end="8"/>
                                            </p:txEl>
                                          </p:spTgt>
                                        </p:tgtEl>
                                        <p:attrNameLst>
                                          <p:attrName>style.visibility</p:attrName>
                                        </p:attrNameLst>
                                      </p:cBhvr>
                                      <p:to>
                                        <p:strVal val="visible"/>
                                      </p:to>
                                    </p:set>
                                    <p:animEffect transition="in" filter="wipe(left)">
                                      <p:cBhvr>
                                        <p:cTn id="2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2" build="p"/>
      <p:bldP spid="6"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5958652" y="515424"/>
            <a:ext cx="552214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（一）政府角色定位：</a:t>
            </a:r>
            <a:endParaRPr lang="zh-CN" altLang="zh-CN" sz="2935"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5334856" y="570216"/>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2979066" y="2600017"/>
            <a:ext cx="1575640" cy="15756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政府</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椭圆 9"/>
          <p:cNvSpPr/>
          <p:nvPr/>
        </p:nvSpPr>
        <p:spPr>
          <a:xfrm>
            <a:off x="4975514" y="1453457"/>
            <a:ext cx="857486" cy="857486"/>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4939804" y="3035344"/>
            <a:ext cx="956981" cy="956981"/>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左大括号 13"/>
          <p:cNvSpPr/>
          <p:nvPr/>
        </p:nvSpPr>
        <p:spPr>
          <a:xfrm>
            <a:off x="4429773" y="1786634"/>
            <a:ext cx="437219" cy="3460601"/>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5030116" y="4663929"/>
            <a:ext cx="857486" cy="857486"/>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
          <p:cNvSpPr txBox="1"/>
          <p:nvPr/>
        </p:nvSpPr>
        <p:spPr>
          <a:xfrm>
            <a:off x="5273211" y="1679045"/>
            <a:ext cx="516701" cy="400110"/>
          </a:xfrm>
          <a:prstGeom prst="rect">
            <a:avLst/>
          </a:prstGeom>
          <a:noFill/>
        </p:spPr>
        <p:txBody>
          <a:bodyPr wrap="square" rtlCol="0">
            <a:spAutoFit/>
          </a:bodyPr>
          <a:lstStyle/>
          <a:p>
            <a:r>
              <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40"/>
          <p:cNvSpPr txBox="1"/>
          <p:nvPr/>
        </p:nvSpPr>
        <p:spPr>
          <a:xfrm>
            <a:off x="5241885" y="3294344"/>
            <a:ext cx="556637" cy="400110"/>
          </a:xfrm>
          <a:prstGeom prst="rect">
            <a:avLst/>
          </a:prstGeom>
          <a:noFill/>
        </p:spPr>
        <p:txBody>
          <a:bodyPr wrap="square" rtlCol="0">
            <a:spAutoFit/>
          </a:bodyPr>
          <a:lstStyle/>
          <a:p>
            <a:r>
              <a:rPr lang="en-US" altLang="zh-CN" sz="2000" dirty="0" smtClean="0">
                <a:latin typeface="Arial" panose="020B0604020202020204" pitchFamily="34" charset="0"/>
                <a:ea typeface="微软雅黑" panose="020B0503020204020204" pitchFamily="34" charset="-122"/>
                <a:sym typeface="Arial" panose="020B0604020202020204" pitchFamily="34" charset="0"/>
              </a:rPr>
              <a:t>2</a:t>
            </a:r>
            <a:endParaRPr lang="zh-CN" alt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44"/>
          <p:cNvSpPr txBox="1"/>
          <p:nvPr/>
        </p:nvSpPr>
        <p:spPr>
          <a:xfrm>
            <a:off x="5233361" y="4897234"/>
            <a:ext cx="1213268" cy="400110"/>
          </a:xfrm>
          <a:prstGeom prst="rect">
            <a:avLst/>
          </a:prstGeom>
          <a:noFill/>
        </p:spPr>
        <p:txBody>
          <a:bodyPr wrap="square" rtlCol="0">
            <a:spAutoFit/>
          </a:bodyPr>
          <a:lstStyle/>
          <a:p>
            <a:r>
              <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
          <p:cNvSpPr txBox="1"/>
          <p:nvPr/>
        </p:nvSpPr>
        <p:spPr>
          <a:xfrm>
            <a:off x="6329795" y="1524766"/>
            <a:ext cx="5305707" cy="923330"/>
          </a:xfrm>
          <a:prstGeom prst="rect">
            <a:avLst/>
          </a:prstGeom>
          <a:noFill/>
        </p:spPr>
        <p:txBody>
          <a:bodyPr wrap="square" rtlCol="0">
            <a:spAutoFit/>
          </a:bodyPr>
          <a:lstStyle/>
          <a:p>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监管</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原则：</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zh-CN" dirty="0"/>
              <a:t>坚持公共利益优先、坚持依法依规运作、坚持经济利益兼顾</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46"/>
          <p:cNvSpPr txBox="1"/>
          <p:nvPr/>
        </p:nvSpPr>
        <p:spPr>
          <a:xfrm>
            <a:off x="6341083" y="3059080"/>
            <a:ext cx="4772188" cy="1200329"/>
          </a:xfrm>
          <a:prstGeom prst="rect">
            <a:avLst/>
          </a:prstGeom>
          <a:noFill/>
        </p:spPr>
        <p:txBody>
          <a:bodyPr wrap="square" rtlCol="0">
            <a:spAutoFit/>
          </a:bodyPr>
          <a:lstStyle/>
          <a:p>
            <a:r>
              <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监管</a:t>
            </a: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机构：</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zh-CN" dirty="0"/>
              <a:t>综合牵头部门（财政部门）、行业主管部门（发起部门）、政府审计部门、政府监察部门、独立中介</a:t>
            </a:r>
            <a:r>
              <a:rPr lang="zh-CN" altLang="zh-CN" dirty="0" smtClean="0"/>
              <a:t>机构</a:t>
            </a:r>
            <a:r>
              <a:rPr lang="zh-CN" altLang="en-US" dirty="0" smtClean="0"/>
              <a:t>。</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47"/>
          <p:cNvSpPr txBox="1"/>
          <p:nvPr/>
        </p:nvSpPr>
        <p:spPr>
          <a:xfrm>
            <a:off x="6374950" y="4690917"/>
            <a:ext cx="4772188" cy="923330"/>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监管重点：</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zh-CN" dirty="0"/>
              <a:t>项目发起、识别阶段；项目采购阶段；项目运营阶段。</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53"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inVertical)">
                                      <p:cBhvr>
                                        <p:cTn id="45" dur="500"/>
                                        <p:tgtEl>
                                          <p:spTgt spid="1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700"/>
                                        <p:tgtEl>
                                          <p:spTgt spid="2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inVertical)">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2" build="p"/>
      <p:bldP spid="10" grpId="0" animBg="1"/>
      <p:bldP spid="14" grpId="0" animBg="1"/>
      <p:bldP spid="15" grpId="0" animBg="1"/>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88918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a:t>
            </a:r>
            <a:r>
              <a:rPr lang="en-US" sz="2800" b="1" dirty="0" smtClean="0"/>
              <a:t>PPP</a:t>
            </a:r>
            <a:r>
              <a:rPr lang="zh-CN" altLang="en-US" sz="2800" b="1" dirty="0" smtClean="0"/>
              <a:t>模式的背景</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6" name="矩形 47"/>
          <p:cNvSpPr>
            <a:spLocks noChangeArrowheads="1"/>
          </p:cNvSpPr>
          <p:nvPr/>
        </p:nvSpPr>
        <p:spPr bwMode="auto">
          <a:xfrm>
            <a:off x="6951286" y="2066920"/>
            <a:ext cx="4484809" cy="3670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Font typeface="Arial" panose="020B0604020202020204" pitchFamily="34" charset="0"/>
              <a:buChar cha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1994</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年到</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2002</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年的萌芽与探索期</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Font typeface="Arial" panose="020B0604020202020204" pitchFamily="34" charset="0"/>
              <a:buChar char="•"/>
            </a:pP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Font typeface="Arial" panose="020B0604020202020204" pitchFamily="34" charset="0"/>
              <a:buChar cha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2002</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年到</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年的推动与调整期</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Font typeface="Arial" panose="020B0604020202020204" pitchFamily="34" charset="0"/>
              <a:buChar char="•"/>
            </a:pP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Font typeface="Arial" panose="020B0604020202020204" pitchFamily="34" charset="0"/>
              <a:buChar cha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到</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2013</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年之后的推广和普及期：主要是基于中国经济进入新常态和全面深化改革的大背景。</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PPP</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不光是一种投融资模式，更是政府理财观念、项目运营管理等方面的改革与创新。</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3"/>
          <p:cNvSpPr>
            <a:spLocks noChangeArrowheads="1"/>
          </p:cNvSpPr>
          <p:nvPr/>
        </p:nvSpPr>
        <p:spPr bwMode="auto">
          <a:xfrm>
            <a:off x="6967810" y="1515263"/>
            <a:ext cx="3174573"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我国推广</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模式的背景</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矩形 67"/>
          <p:cNvSpPr/>
          <p:nvPr/>
        </p:nvSpPr>
        <p:spPr>
          <a:xfrm>
            <a:off x="7026933" y="1976214"/>
            <a:ext cx="599800" cy="40500"/>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69" name="矩形 68"/>
          <p:cNvSpPr/>
          <p:nvPr/>
        </p:nvSpPr>
        <p:spPr>
          <a:xfrm>
            <a:off x="7641783" y="1976214"/>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5" name="矩形 14"/>
          <p:cNvSpPr/>
          <p:nvPr/>
        </p:nvSpPr>
        <p:spPr>
          <a:xfrm>
            <a:off x="2676183" y="1438144"/>
            <a:ext cx="4051188" cy="4559885"/>
          </a:xfrm>
          <a:prstGeom prst="rect">
            <a:avLst/>
          </a:prstGeom>
          <a:blipFill>
            <a:blip r:embed="rId1" cstate="email"/>
            <a:srcRect/>
            <a:stretch>
              <a:fillRect/>
            </a:stretch>
          </a:blipFill>
          <a:ln>
            <a:solidFill>
              <a:srgbClr val="152F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Righ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left)">
                                      <p:cBhvr>
                                        <p:cTn id="10" dur="500"/>
                                        <p:tgtEl>
                                          <p:spTgt spid="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500"/>
                                        <p:tgtEl>
                                          <p:spTgt spid="6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wipe(left)">
                                      <p:cBhvr>
                                        <p:cTn id="16" dur="750"/>
                                        <p:tgtEl>
                                          <p:spTgt spid="6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randombar(horizontal)">
                                      <p:cBhvr>
                                        <p:cTn id="19"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animBg="1"/>
      <p:bldP spid="69" grpId="0" animBg="1"/>
      <p:bldP spid="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795896" y="549291"/>
            <a:ext cx="623334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政府在</a:t>
            </a:r>
            <a:r>
              <a:rPr lang="en-US" altLang="zh-CN" sz="2800" b="1" dirty="0" smtClean="0">
                <a:solidFill>
                  <a:schemeClr val="tx1">
                    <a:lumMod val="75000"/>
                    <a:lumOff val="25000"/>
                  </a:schemeClr>
                </a:solidFill>
                <a:latin typeface="Arial" panose="020B0604020202020204" pitchFamily="34" charset="0"/>
                <a:cs typeface="Arial" panose="020B0604020202020204" pitchFamily="34" charset="0"/>
              </a:rPr>
              <a:t>PPP</a:t>
            </a: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推进过程中存在的主要问题：</a:t>
            </a:r>
            <a:endParaRPr lang="zh-CN" altLang="en-US"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4172100" y="604083"/>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23" name="文本框 1"/>
          <p:cNvSpPr txBox="1"/>
          <p:nvPr/>
        </p:nvSpPr>
        <p:spPr>
          <a:xfrm>
            <a:off x="2865438" y="1764055"/>
            <a:ext cx="7589936" cy="3108543"/>
          </a:xfrm>
          <a:prstGeom prst="rect">
            <a:avLst/>
          </a:prstGeom>
          <a:noFill/>
        </p:spPr>
        <p:txBody>
          <a:bodyPr wrap="square" rtlCol="0">
            <a:spAutoFit/>
          </a:bodyPr>
          <a:lstStyle/>
          <a:p>
            <a:pPr marL="285750" indent="-285750">
              <a:buFont typeface="Arial" panose="020B0604020202020204" pitchFamily="34" charset="0"/>
              <a:buChar char="•"/>
            </a:pPr>
            <a:r>
              <a:rPr lang="zh-CN" altLang="en-US" sz="2800" dirty="0" smtClean="0">
                <a:latin typeface="微软雅黑" panose="020B0503020204020204" pitchFamily="34" charset="-122"/>
                <a:ea typeface="微软雅黑" panose="020B0503020204020204" pitchFamily="34" charset="-122"/>
              </a:rPr>
              <a:t>政策</a:t>
            </a:r>
            <a:r>
              <a:rPr lang="zh-CN" altLang="en-US" sz="2800" dirty="0">
                <a:latin typeface="微软雅黑" panose="020B0503020204020204" pitchFamily="34" charset="-122"/>
                <a:ea typeface="微软雅黑" panose="020B0503020204020204" pitchFamily="34" charset="-122"/>
              </a:rPr>
              <a:t>水平</a:t>
            </a:r>
            <a:r>
              <a:rPr lang="zh-CN" altLang="en-US" sz="2800" dirty="0" smtClean="0">
                <a:latin typeface="微软雅黑" panose="020B0503020204020204" pitchFamily="34" charset="-122"/>
                <a:ea typeface="微软雅黑" panose="020B0503020204020204" pitchFamily="34" charset="-122"/>
              </a:rPr>
              <a:t>不够</a:t>
            </a: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800" dirty="0" smtClean="0">
                <a:latin typeface="微软雅黑" panose="020B0503020204020204" pitchFamily="34" charset="-122"/>
                <a:ea typeface="微软雅黑" panose="020B0503020204020204" pitchFamily="34" charset="-122"/>
              </a:rPr>
              <a:t>契约</a:t>
            </a:r>
            <a:r>
              <a:rPr lang="zh-CN" altLang="en-US" sz="2800" dirty="0">
                <a:latin typeface="微软雅黑" panose="020B0503020204020204" pitchFamily="34" charset="-122"/>
                <a:ea typeface="微软雅黑" panose="020B0503020204020204" pitchFamily="34" charset="-122"/>
              </a:rPr>
              <a:t>精神不</a:t>
            </a:r>
            <a:r>
              <a:rPr lang="zh-CN" altLang="en-US" sz="2800" dirty="0" smtClean="0">
                <a:latin typeface="微软雅黑" panose="020B0503020204020204" pitchFamily="34" charset="-122"/>
                <a:ea typeface="微软雅黑" panose="020B0503020204020204" pitchFamily="34" charset="-122"/>
              </a:rPr>
              <a:t>强</a:t>
            </a: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800" dirty="0" smtClean="0">
                <a:latin typeface="微软雅黑" panose="020B0503020204020204" pitchFamily="34" charset="-122"/>
                <a:ea typeface="微软雅黑" panose="020B0503020204020204" pitchFamily="34" charset="-122"/>
              </a:rPr>
              <a:t>市场</a:t>
            </a:r>
            <a:r>
              <a:rPr lang="zh-CN" altLang="en-US" sz="2800" dirty="0">
                <a:latin typeface="微软雅黑" panose="020B0503020204020204" pitchFamily="34" charset="-122"/>
                <a:ea typeface="微软雅黑" panose="020B0503020204020204" pitchFamily="34" charset="-122"/>
              </a:rPr>
              <a:t>意识</a:t>
            </a:r>
            <a:r>
              <a:rPr lang="zh-CN" altLang="en-US" sz="2800" dirty="0" smtClean="0">
                <a:latin typeface="微软雅黑" panose="020B0503020204020204" pitchFamily="34" charset="-122"/>
                <a:ea typeface="微软雅黑" panose="020B0503020204020204" pitchFamily="34" charset="-122"/>
              </a:rPr>
              <a:t>缺乏</a:t>
            </a: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en-US" altLang="zh-CN" sz="28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800" dirty="0" smtClean="0">
                <a:latin typeface="微软雅黑" panose="020B0503020204020204" pitchFamily="34" charset="-122"/>
                <a:ea typeface="微软雅黑" panose="020B0503020204020204" pitchFamily="34" charset="-122"/>
              </a:rPr>
              <a:t>实</a:t>
            </a:r>
            <a:r>
              <a:rPr lang="zh-CN" altLang="en-US" sz="2800" dirty="0">
                <a:latin typeface="微软雅黑" panose="020B0503020204020204" pitchFamily="34" charset="-122"/>
                <a:ea typeface="微软雅黑" panose="020B0503020204020204" pitchFamily="34" charset="-122"/>
              </a:rPr>
              <a:t>操经验</a:t>
            </a:r>
            <a:r>
              <a:rPr lang="zh-CN" altLang="en-US" sz="2800" dirty="0" smtClean="0">
                <a:latin typeface="微软雅黑" panose="020B0503020204020204" pitchFamily="34" charset="-122"/>
                <a:ea typeface="微软雅黑" panose="020B0503020204020204" pitchFamily="34" charset="-122"/>
              </a:rPr>
              <a:t>不足</a:t>
            </a:r>
            <a:endParaRPr lang="en-US" altLang="zh-CN" sz="2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2" build="p"/>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4795896" y="549291"/>
            <a:ext cx="623334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solidFill>
                  <a:schemeClr val="tx1">
                    <a:lumMod val="75000"/>
                    <a:lumOff val="25000"/>
                  </a:schemeClr>
                </a:solidFill>
                <a:latin typeface="Arial" panose="020B0604020202020204" pitchFamily="34" charset="0"/>
                <a:cs typeface="Arial" panose="020B0604020202020204" pitchFamily="34" charset="0"/>
              </a:rPr>
              <a:t>政府护航的自我革新</a:t>
            </a:r>
            <a:endParaRPr lang="zh-CN" altLang="en-US" sz="2800" b="1" dirty="0" smtClean="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 name="组合 7"/>
          <p:cNvGrpSpPr/>
          <p:nvPr/>
        </p:nvGrpSpPr>
        <p:grpSpPr>
          <a:xfrm>
            <a:off x="4172100" y="604083"/>
            <a:ext cx="263341" cy="395013"/>
            <a:chOff x="5284519" y="1508166"/>
            <a:chExt cx="213756" cy="427512"/>
          </a:xfrm>
        </p:grpSpPr>
        <p:cxnSp>
          <p:nvCxnSpPr>
            <p:cNvPr id="4" name="直接连接符 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4975513" y="1298343"/>
            <a:ext cx="1058761" cy="1012600"/>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加强制度</a:t>
            </a: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保障</a:t>
            </a:r>
            <a:endPar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4925766" y="2828544"/>
            <a:ext cx="1108508" cy="1128477"/>
            <a:chOff x="304800" y="673100"/>
            <a:chExt cx="4000500" cy="4000500"/>
          </a:xfrm>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强化契约精神</a:t>
              </a: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左大括号 22"/>
          <p:cNvSpPr/>
          <p:nvPr/>
        </p:nvSpPr>
        <p:spPr>
          <a:xfrm>
            <a:off x="4429773" y="1786634"/>
            <a:ext cx="437219" cy="4797046"/>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4975512" y="4259409"/>
            <a:ext cx="1058761" cy="1012600"/>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Arial" panose="020B0604020202020204" pitchFamily="34" charset="0"/>
                <a:ea typeface="微软雅黑" panose="020B0503020204020204" pitchFamily="34" charset="-122"/>
                <a:sym typeface="Arial" panose="020B0604020202020204" pitchFamily="34" charset="0"/>
              </a:rPr>
              <a:t>培养市场意识</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3"/>
          <p:cNvSpPr txBox="1"/>
          <p:nvPr/>
        </p:nvSpPr>
        <p:spPr>
          <a:xfrm>
            <a:off x="8117685" y="1597014"/>
            <a:ext cx="5305707" cy="369332"/>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制度有待健全</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46"/>
          <p:cNvSpPr txBox="1"/>
          <p:nvPr/>
        </p:nvSpPr>
        <p:spPr>
          <a:xfrm>
            <a:off x="8117685" y="3143307"/>
            <a:ext cx="4772188" cy="640080"/>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政府带头讲信用</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社会资本主动讲信誉</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2876816" y="3397337"/>
            <a:ext cx="1575640" cy="15756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保驾</a:t>
              </a:r>
              <a:endParaRPr lang="en-US" altLang="zh-CN"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护航</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4925765" y="5542714"/>
            <a:ext cx="1108508" cy="11284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提高实操技能</a:t>
              </a: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6142795" y="1781680"/>
            <a:ext cx="599800" cy="40500"/>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36" name="矩形 35"/>
          <p:cNvSpPr/>
          <p:nvPr/>
        </p:nvSpPr>
        <p:spPr>
          <a:xfrm>
            <a:off x="6757645" y="1781680"/>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37" name="矩形 36"/>
          <p:cNvSpPr/>
          <p:nvPr/>
        </p:nvSpPr>
        <p:spPr>
          <a:xfrm>
            <a:off x="6170387" y="3399981"/>
            <a:ext cx="599800" cy="40500"/>
          </a:xfrm>
          <a:prstGeom prst="rect">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38" name="矩形 37"/>
          <p:cNvSpPr/>
          <p:nvPr/>
        </p:nvSpPr>
        <p:spPr>
          <a:xfrm>
            <a:off x="6785237" y="3399981"/>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39" name="矩形 38"/>
          <p:cNvSpPr/>
          <p:nvPr/>
        </p:nvSpPr>
        <p:spPr>
          <a:xfrm>
            <a:off x="6142795" y="4732144"/>
            <a:ext cx="599800" cy="40500"/>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40" name="矩形 39"/>
          <p:cNvSpPr/>
          <p:nvPr/>
        </p:nvSpPr>
        <p:spPr>
          <a:xfrm>
            <a:off x="6757645" y="4732144"/>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41" name="矩形 40"/>
          <p:cNvSpPr/>
          <p:nvPr/>
        </p:nvSpPr>
        <p:spPr>
          <a:xfrm>
            <a:off x="6170387" y="6087104"/>
            <a:ext cx="599800" cy="40500"/>
          </a:xfrm>
          <a:prstGeom prst="rect">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42" name="矩形 41"/>
          <p:cNvSpPr/>
          <p:nvPr/>
        </p:nvSpPr>
        <p:spPr>
          <a:xfrm>
            <a:off x="6785237" y="6087104"/>
            <a:ext cx="1215000"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43" name="TextBox 46"/>
          <p:cNvSpPr txBox="1"/>
          <p:nvPr/>
        </p:nvSpPr>
        <p:spPr>
          <a:xfrm>
            <a:off x="8117685" y="4449478"/>
            <a:ext cx="4772188" cy="640080"/>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利益共享</a:t>
            </a:r>
            <a:endParaRPr lang="en-US" altLang="zh-CN"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风险分担</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3"/>
          <p:cNvSpPr txBox="1"/>
          <p:nvPr/>
        </p:nvSpPr>
        <p:spPr>
          <a:xfrm>
            <a:off x="8041004" y="5902438"/>
            <a:ext cx="5305707" cy="369332"/>
          </a:xfrm>
          <a:prstGeom prst="rect">
            <a:avLst/>
          </a:prstGeom>
          <a:noFill/>
        </p:spPr>
        <p:txBody>
          <a:bodyPr wrap="square" rtlCol="0">
            <a:spAutoFit/>
          </a:bodyPr>
          <a:lstStyle/>
          <a:p>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提高自身专业技能</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53" presetClass="entr" presetSubtype="16"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750"/>
                                        <p:tgtEl>
                                          <p:spTgt spid="3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750"/>
                                        <p:tgtEl>
                                          <p:spTgt spid="3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barn(inVertical)">
                                      <p:cBhvr>
                                        <p:cTn id="56" dur="700"/>
                                        <p:tgtEl>
                                          <p:spTgt spid="2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750"/>
                                        <p:tgtEl>
                                          <p:spTgt spid="40"/>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barn(inVertical)">
                                      <p:cBhvr>
                                        <p:cTn id="65" dur="700"/>
                                        <p:tgtEl>
                                          <p:spTgt spid="4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750"/>
                                        <p:tgtEl>
                                          <p:spTgt spid="42"/>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barn(inVertical)">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2" build="p"/>
      <p:bldP spid="19" grpId="0" animBg="1"/>
      <p:bldP spid="23" grpId="0" animBg="1"/>
      <p:bldP spid="24" grpId="0" animBg="1"/>
      <p:bldP spid="28" grpId="0"/>
      <p:bldP spid="29" grpId="0"/>
      <p:bldP spid="35" grpId="0" animBg="1"/>
      <p:bldP spid="36" grpId="0" animBg="1"/>
      <p:bldP spid="37" grpId="0" animBg="1"/>
      <p:bldP spid="38" grpId="0" animBg="1"/>
      <p:bldP spid="39" grpId="0" animBg="1"/>
      <p:bldP spid="40" grpId="0" animBg="1"/>
      <p:bldP spid="41" grpId="0" animBg="1"/>
      <p:bldP spid="42" grpId="0" animBg="1"/>
      <p:bldP spid="43" grpId="0"/>
      <p:bldP spid="4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873647" y="981238"/>
            <a:ext cx="4444706" cy="1107988"/>
          </a:xfrm>
          <a:prstGeom prst="rect">
            <a:avLst/>
          </a:prstGeom>
        </p:spPr>
        <p:txBody>
          <a:bodyPr wrap="square" lIns="91432" tIns="45716" rIns="91432" bIns="45716" anchor="t">
            <a:spAutoFit/>
          </a:bodyPr>
          <a:lstStyle/>
          <a:p>
            <a:pPr algn="ctr" fontAlgn="ctr"/>
            <a:r>
              <a:rPr lang="zh-CN" altLang="en-US" sz="6600" b="1" spc="800" dirty="0" smtClean="0">
                <a:solidFill>
                  <a:srgbClr val="152F47"/>
                </a:solidFill>
                <a:latin typeface="微软雅黑" panose="020B0503020204020204" pitchFamily="34" charset="-122"/>
                <a:ea typeface="微软雅黑" panose="020B0503020204020204" pitchFamily="34" charset="-122"/>
              </a:rPr>
              <a:t>谢谢大家</a:t>
            </a:r>
            <a:endParaRPr lang="zh-CN" altLang="en-US" sz="6600" b="1" spc="800" dirty="0">
              <a:solidFill>
                <a:srgbClr val="152F47"/>
              </a:solidFill>
              <a:latin typeface="微软雅黑" panose="020B0503020204020204" pitchFamily="34" charset="-122"/>
              <a:ea typeface="微软雅黑" panose="020B0503020204020204" pitchFamily="34" charset="-122"/>
            </a:endParaRPr>
          </a:p>
        </p:txBody>
      </p:sp>
      <p:sp>
        <p:nvSpPr>
          <p:cNvPr id="9" name="等腰三角形 8"/>
          <p:cNvSpPr/>
          <p:nvPr/>
        </p:nvSpPr>
        <p:spPr>
          <a:xfrm>
            <a:off x="949560" y="3746200"/>
            <a:ext cx="834952" cy="7197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9903177" y="3857222"/>
            <a:ext cx="706166" cy="6087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1" y="2862140"/>
            <a:ext cx="995083" cy="16038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1784512" y="4034039"/>
            <a:ext cx="417476" cy="43194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10609343" y="3746200"/>
            <a:ext cx="834952" cy="7197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11357048" y="2956269"/>
            <a:ext cx="834952" cy="150971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4855516" y="3734911"/>
            <a:ext cx="834952" cy="7197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a:off x="3905955" y="2839562"/>
            <a:ext cx="995083" cy="16038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a:off x="5690468" y="4000172"/>
            <a:ext cx="417476" cy="43194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a:off x="8546983" y="3734911"/>
            <a:ext cx="834952" cy="7197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a:off x="7597422" y="2850851"/>
            <a:ext cx="995083" cy="16038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a:off x="9381935" y="4022750"/>
            <a:ext cx="417476" cy="43194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a:off x="5274732" y="3823356"/>
            <a:ext cx="706166" cy="6087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a:off x="5980898" y="3712334"/>
            <a:ext cx="834952" cy="7197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a:off x="6728603" y="2933692"/>
            <a:ext cx="834952" cy="150971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a:off x="2225205" y="3723622"/>
            <a:ext cx="834952" cy="71978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a:off x="2644421" y="3823356"/>
            <a:ext cx="706166" cy="6087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a:off x="3181253" y="3723623"/>
            <a:ext cx="834952" cy="71978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0"/>
                                  </p:iterate>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5958652" y="515424"/>
            <a:ext cx="3889188"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（一）</a:t>
            </a:r>
            <a:r>
              <a:rPr lang="en-US" sz="2800" b="1" dirty="0" smtClean="0"/>
              <a:t>PPP</a:t>
            </a:r>
            <a:r>
              <a:rPr lang="zh-CN" altLang="en-US" sz="2800" b="1" dirty="0" smtClean="0"/>
              <a:t>模式的背景</a:t>
            </a:r>
            <a:endParaRPr lang="en-US" altLang="zh-CN" sz="2800" b="1" dirty="0" smtClean="0"/>
          </a:p>
        </p:txBody>
      </p:sp>
      <p:grpSp>
        <p:nvGrpSpPr>
          <p:cNvPr id="4" name="组合 3"/>
          <p:cNvGrpSpPr/>
          <p:nvPr/>
        </p:nvGrpSpPr>
        <p:grpSpPr>
          <a:xfrm>
            <a:off x="5334856" y="570216"/>
            <a:ext cx="263341" cy="395013"/>
            <a:chOff x="5284519" y="1508166"/>
            <a:chExt cx="213756" cy="427512"/>
          </a:xfrm>
        </p:grpSpPr>
        <p:cxnSp>
          <p:nvCxnSpPr>
            <p:cNvPr id="5" name="直接连接符 4"/>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7" name="内容占位符 39"/>
          <p:cNvSpPr txBox="1"/>
          <p:nvPr/>
        </p:nvSpPr>
        <p:spPr>
          <a:xfrm>
            <a:off x="2841172" y="1690007"/>
            <a:ext cx="7032172" cy="3551311"/>
          </a:xfrm>
          <a:prstGeom prst="rect">
            <a:avLst/>
          </a:prstGeom>
        </p:spPr>
        <p:txBody>
          <a:bodyPr vert="horz" lIns="91440" tIns="45720" rIns="91440" bIns="45720" rtlCol="0">
            <a:normAutofit/>
          </a:bodyP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我国城市化、城镇化取得辉煌成就，也出现了大量问题</a:t>
            </a:r>
            <a:endPar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2800" dirty="0" smtClean="0"/>
          </a:p>
          <a:p>
            <a:pPr>
              <a:buFont typeface="Arial" panose="020B0604020202020204" pitchFamily="34" charset="0"/>
              <a:buChar char="•"/>
            </a:pPr>
            <a:r>
              <a:rPr lang="zh-CN" altLang="en-US" sz="2000" dirty="0" smtClean="0">
                <a:latin typeface="微软雅黑 Light" pitchFamily="34" charset="-122"/>
                <a:ea typeface="微软雅黑 Light" pitchFamily="34" charset="-122"/>
              </a:rPr>
              <a:t>地方债务快速增长；</a:t>
            </a: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r>
              <a:rPr lang="zh-CN" altLang="en-US" sz="2000" dirty="0" smtClean="0">
                <a:latin typeface="微软雅黑 Light" pitchFamily="34" charset="-122"/>
                <a:ea typeface="微软雅黑 Light" pitchFamily="34" charset="-122"/>
              </a:rPr>
              <a:t>环境治理需要大量资金；</a:t>
            </a: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r>
              <a:rPr lang="zh-CN" altLang="en-US" sz="2000" dirty="0" smtClean="0">
                <a:latin typeface="微软雅黑 Light" pitchFamily="34" charset="-122"/>
                <a:ea typeface="微软雅黑 Light" pitchFamily="34" charset="-122"/>
              </a:rPr>
              <a:t>国有体制投资效率越来越低；</a:t>
            </a: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endParaRPr lang="en-US" altLang="zh-CN" sz="2000" dirty="0" smtClean="0">
              <a:latin typeface="微软雅黑 Light" pitchFamily="34" charset="-122"/>
              <a:ea typeface="微软雅黑 Light" pitchFamily="34" charset="-122"/>
            </a:endParaRPr>
          </a:p>
          <a:p>
            <a:pPr>
              <a:buFont typeface="Arial" panose="020B0604020202020204" pitchFamily="34" charset="0"/>
              <a:buChar char="•"/>
            </a:pPr>
            <a:r>
              <a:rPr lang="zh-CN" altLang="en-US" sz="2000" dirty="0" smtClean="0">
                <a:latin typeface="微软雅黑 Light" pitchFamily="34" charset="-122"/>
                <a:ea typeface="微软雅黑 Light" pitchFamily="34" charset="-122"/>
              </a:rPr>
              <a:t>参与城市建设的央企负债率快速攀升，融资和抗风险能力快速减弱。</a:t>
            </a:r>
            <a:endParaRPr lang="en-US" altLang="zh-CN" sz="2000" dirty="0" smtClean="0">
              <a:latin typeface="微软雅黑 Light" pitchFamily="34" charset="-122"/>
              <a:ea typeface="微软雅黑 Light"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left)">
                                      <p:cBhvr>
                                        <p:cTn id="10" dur="500"/>
                                        <p:tgtEl>
                                          <p:spTgt spid="7">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animEffect transition="in" filter="wipe(left)">
                                      <p:cBhvr>
                                        <p:cTn id="13" dur="500"/>
                                        <p:tgtEl>
                                          <p:spTgt spid="7">
                                            <p:txEl>
                                              <p:pRg st="4" end="4"/>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7">
                                            <p:txEl>
                                              <p:pRg st="6" end="6"/>
                                            </p:txEl>
                                          </p:spTgt>
                                        </p:tgtEl>
                                        <p:attrNameLst>
                                          <p:attrName>style.visibility</p:attrName>
                                        </p:attrNameLst>
                                      </p:cBhvr>
                                      <p:to>
                                        <p:strVal val="visible"/>
                                      </p:to>
                                    </p:set>
                                    <p:animEffect transition="in" filter="wipe(left)">
                                      <p:cBhvr>
                                        <p:cTn id="16" dur="500"/>
                                        <p:tgtEl>
                                          <p:spTgt spid="7">
                                            <p:txEl>
                                              <p:pRg st="6" end="6"/>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7">
                                            <p:txEl>
                                              <p:pRg st="8" end="8"/>
                                            </p:txEl>
                                          </p:spTgt>
                                        </p:tgtEl>
                                        <p:attrNameLst>
                                          <p:attrName>style.visibility</p:attrName>
                                        </p:attrNameLst>
                                      </p:cBhvr>
                                      <p:to>
                                        <p:strVal val="visible"/>
                                      </p:to>
                                    </p:set>
                                    <p:animEffect transition="in" filter="wipe(left)">
                                      <p:cBhvr>
                                        <p:cTn id="19"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7011353" y="1776520"/>
            <a:ext cx="3166558" cy="314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marL="457200" indent="-457200">
              <a:spcBef>
                <a:spcPct val="0"/>
              </a:spcBef>
              <a:buFont typeface="Arial" panose="020B0604020202020204" pitchFamily="34" charset="0"/>
              <a:buAutoNum type="arabicPeriod"/>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模式的通用概念</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我国对</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模式的定义</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模式的特点</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常见</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运作模式分类</a:t>
            </a: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17" name="Picture 2" descr="http://pic9.nipic.com/20100917/1534834_170701038442_2.jpg"/>
          <p:cNvPicPr>
            <a:picLocks noChangeAspect="1" noChangeArrowheads="1"/>
          </p:cNvPicPr>
          <p:nvPr/>
        </p:nvPicPr>
        <p:blipFill>
          <a:blip r:embed="rId1" cstate="print"/>
          <a:srcRect l="17148" r="29905"/>
          <a:stretch>
            <a:fillRect/>
          </a:stretch>
        </p:blipFill>
        <p:spPr bwMode="auto">
          <a:xfrm rot="2014733">
            <a:off x="3326647" y="1604751"/>
            <a:ext cx="2060860" cy="3892311"/>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left)">
                                      <p:cBhvr>
                                        <p:cTn id="1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5958652" y="515424"/>
            <a:ext cx="3764154"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800" b="1" dirty="0" smtClean="0"/>
              <a:t>（二）</a:t>
            </a:r>
            <a:r>
              <a:rPr lang="en-US" sz="2800" b="1" dirty="0" smtClean="0"/>
              <a:t>PPP</a:t>
            </a:r>
            <a:r>
              <a:rPr lang="zh-CN" altLang="en-US" sz="2800" b="1" dirty="0" smtClean="0"/>
              <a:t>模式的定义</a:t>
            </a:r>
            <a:endParaRPr lang="en-US" altLang="zh-CN" sz="2800" b="1" dirty="0" smtClean="0"/>
          </a:p>
        </p:txBody>
      </p:sp>
      <p:grpSp>
        <p:nvGrpSpPr>
          <p:cNvPr id="2" name="组合 42"/>
          <p:cNvGrpSpPr/>
          <p:nvPr/>
        </p:nvGrpSpPr>
        <p:grpSpPr>
          <a:xfrm>
            <a:off x="5334856" y="570216"/>
            <a:ext cx="263341" cy="395013"/>
            <a:chOff x="5284519" y="1508166"/>
            <a:chExt cx="213756" cy="427512"/>
          </a:xfrm>
        </p:grpSpPr>
        <p:cxnSp>
          <p:nvCxnSpPr>
            <p:cNvPr id="44" name="直接连接符 43"/>
            <p:cNvCxnSpPr/>
            <p:nvPr/>
          </p:nvCxnSpPr>
          <p:spPr>
            <a:xfrm>
              <a:off x="5284519" y="1508166"/>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284519" y="1721922"/>
              <a:ext cx="213756" cy="213756"/>
            </a:xfrm>
            <a:prstGeom prst="line">
              <a:avLst/>
            </a:prstGeom>
            <a:ln w="19050">
              <a:solidFill>
                <a:schemeClr val="tx1">
                  <a:lumMod val="75000"/>
                  <a:lumOff val="25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sp>
        <p:nvSpPr>
          <p:cNvPr id="67" name="矩形 3"/>
          <p:cNvSpPr>
            <a:spLocks noChangeArrowheads="1"/>
          </p:cNvSpPr>
          <p:nvPr/>
        </p:nvSpPr>
        <p:spPr bwMode="auto">
          <a:xfrm>
            <a:off x="3059837" y="1754748"/>
            <a:ext cx="7238049" cy="4501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indent="-457200">
              <a:spcBef>
                <a:spcPct val="0"/>
              </a:spcBef>
              <a:buFont typeface="Arial" panose="020B0604020202020204" pitchFamily="34" charset="0"/>
              <a:buAutoNum type="arabicPeriod"/>
            </a:pPr>
            <a:r>
              <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模式的通用概念</a:t>
            </a:r>
            <a:endParaRPr lang="en-US" altLang="zh-CN" sz="28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公共部门与私营机构为提供公共产品或服务而建立的一种合作伙伴关系。</a:t>
            </a: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914400" lvl="1"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根据私营机构参与程度不同，</a:t>
            </a:r>
            <a:r>
              <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PPP</a:t>
            </a: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可分为三大类：</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endParaRPr lang="en-US" altLang="zh-CN"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①外包</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②特许经营</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1371600" lvl="2" indent="-457200">
              <a:spcBef>
                <a:spcPct val="0"/>
              </a:spcBef>
              <a:buFont typeface="Arial" panose="020B0604020202020204" pitchFamily="34" charset="0"/>
              <a:buChar char="•"/>
            </a:pPr>
            <a:r>
              <a:rPr lang="zh-CN" altLang="en-US"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③私有化</a:t>
            </a:r>
            <a:endParaRPr lang="en-US" altLang="zh-CN" sz="2000" b="1"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a:p>
            <a:pPr marL="457200" indent="-457200">
              <a:spcBef>
                <a:spcPct val="0"/>
              </a:spcBef>
              <a:buFont typeface="Arial" panose="020B0604020202020204" pitchFamily="34" charset="0"/>
              <a:buAutoNum type="arabicPeriod"/>
            </a:pPr>
            <a:endParaRPr lang="zh-CN" altLang="en-US" sz="20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Effect transition="in" filter="wipe(left)">
                                      <p:cBhvr>
                                        <p:cTn id="7" dur="500"/>
                                        <p:tgtEl>
                                          <p:spTgt spid="6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7">
                                            <p:txEl>
                                              <p:pRg st="3" end="3"/>
                                            </p:txEl>
                                          </p:spTgt>
                                        </p:tgtEl>
                                        <p:attrNameLst>
                                          <p:attrName>style.visibility</p:attrName>
                                        </p:attrNameLst>
                                      </p:cBhvr>
                                      <p:to>
                                        <p:strVal val="visible"/>
                                      </p:to>
                                    </p:set>
                                    <p:animEffect transition="in" filter="wipe(left)">
                                      <p:cBhvr>
                                        <p:cTn id="10" dur="500"/>
                                        <p:tgtEl>
                                          <p:spTgt spid="67">
                                            <p:txEl>
                                              <p:pRg st="3" end="3"/>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7">
                                            <p:txEl>
                                              <p:pRg st="5" end="5"/>
                                            </p:txEl>
                                          </p:spTgt>
                                        </p:tgtEl>
                                        <p:attrNameLst>
                                          <p:attrName>style.visibility</p:attrName>
                                        </p:attrNameLst>
                                      </p:cBhvr>
                                      <p:to>
                                        <p:strVal val="visible"/>
                                      </p:to>
                                    </p:set>
                                    <p:animEffect transition="in" filter="wipe(left)">
                                      <p:cBhvr>
                                        <p:cTn id="13" dur="500"/>
                                        <p:tgtEl>
                                          <p:spTgt spid="67">
                                            <p:txEl>
                                              <p:pRg st="5" end="5"/>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7">
                                            <p:txEl>
                                              <p:pRg st="7" end="7"/>
                                            </p:txEl>
                                          </p:spTgt>
                                        </p:tgtEl>
                                        <p:attrNameLst>
                                          <p:attrName>style.visibility</p:attrName>
                                        </p:attrNameLst>
                                      </p:cBhvr>
                                      <p:to>
                                        <p:strVal val="visible"/>
                                      </p:to>
                                    </p:set>
                                    <p:animEffect transition="in" filter="wipe(left)">
                                      <p:cBhvr>
                                        <p:cTn id="16" dur="500"/>
                                        <p:tgtEl>
                                          <p:spTgt spid="67">
                                            <p:txEl>
                                              <p:pRg st="7" end="7"/>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7">
                                            <p:txEl>
                                              <p:pRg st="9" end="9"/>
                                            </p:txEl>
                                          </p:spTgt>
                                        </p:tgtEl>
                                        <p:attrNameLst>
                                          <p:attrName>style.visibility</p:attrName>
                                        </p:attrNameLst>
                                      </p:cBhvr>
                                      <p:to>
                                        <p:strVal val="visible"/>
                                      </p:to>
                                    </p:set>
                                    <p:animEffect transition="in" filter="wipe(left)">
                                      <p:cBhvr>
                                        <p:cTn id="19" dur="500"/>
                                        <p:tgtEl>
                                          <p:spTgt spid="67">
                                            <p:txEl>
                                              <p:pRg st="9" end="9"/>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7">
                                            <p:txEl>
                                              <p:pRg st="11" end="11"/>
                                            </p:txEl>
                                          </p:spTgt>
                                        </p:tgtEl>
                                        <p:attrNameLst>
                                          <p:attrName>style.visibility</p:attrName>
                                        </p:attrNameLst>
                                      </p:cBhvr>
                                      <p:to>
                                        <p:strVal val="visible"/>
                                      </p:to>
                                    </p:set>
                                    <p:animEffect transition="in" filter="wipe(left)">
                                      <p:cBhvr>
                                        <p:cTn id="22" dur="500"/>
                                        <p:tgtEl>
                                          <p:spTgt spid="6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2" uiExpand="1" build="p"/>
    </p:bldLst>
  </p:timing>
</p:sld>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5135</Words>
  <Application>WPS 演示</Application>
  <PresentationFormat>宽屏</PresentationFormat>
  <Paragraphs>874</Paragraphs>
  <Slides>62</Slides>
  <Notes>21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62</vt:i4>
      </vt:variant>
    </vt:vector>
  </HeadingPairs>
  <TitlesOfParts>
    <vt:vector size="81" baseType="lpstr">
      <vt:lpstr>Arial</vt:lpstr>
      <vt:lpstr>宋体</vt:lpstr>
      <vt:lpstr>Wingdings</vt:lpstr>
      <vt:lpstr>微软雅黑</vt:lpstr>
      <vt:lpstr>Arial Unicode MS</vt:lpstr>
      <vt:lpstr>Calibri</vt:lpstr>
      <vt:lpstr>楷体</vt:lpstr>
      <vt:lpstr>Calibri</vt:lpstr>
      <vt:lpstr>微软雅黑 Light</vt:lpstr>
      <vt:lpstr>楷体_GB2312</vt:lpstr>
      <vt:lpstr>Calibri Light</vt:lpstr>
      <vt:lpstr>Gulim</vt:lpstr>
      <vt:lpstr>Times New Roman</vt:lpstr>
      <vt:lpstr>方正兰亭黑_GBK</vt:lpstr>
      <vt:lpstr>仿宋_GB2312</vt:lpstr>
      <vt:lpstr>方正兰亭细黑_GBK_M</vt:lpstr>
      <vt:lpstr>华文黑体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Smilingstar</dc:creator>
  <cp:lastModifiedBy>Administrator</cp:lastModifiedBy>
  <cp:revision>545</cp:revision>
  <dcterms:created xsi:type="dcterms:W3CDTF">2014-06-18T03:33:00Z</dcterms:created>
  <dcterms:modified xsi:type="dcterms:W3CDTF">2016-12-26T00:36:16Z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