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3"/>
    <p:sldId id="257" r:id="rId4"/>
    <p:sldId id="363" r:id="rId5"/>
    <p:sldId id="258" r:id="rId6"/>
    <p:sldId id="375" r:id="rId7"/>
    <p:sldId id="262" r:id="rId8"/>
    <p:sldId id="269" r:id="rId9"/>
    <p:sldId id="270" r:id="rId10"/>
    <p:sldId id="334" r:id="rId11"/>
    <p:sldId id="371" r:id="rId12"/>
    <p:sldId id="373" r:id="rId14"/>
    <p:sldId id="268"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424815" y="1010920"/>
            <a:ext cx="11383010" cy="1356360"/>
          </a:xfrm>
        </p:spPr>
        <p:style>
          <a:lnRef idx="2">
            <a:schemeClr val="accent6">
              <a:shade val="50000"/>
            </a:schemeClr>
          </a:lnRef>
          <a:fillRef idx="1">
            <a:schemeClr val="accent6"/>
          </a:fillRef>
          <a:effectRef idx="0">
            <a:schemeClr val="accent6"/>
          </a:effectRef>
          <a:fontRef idx="minor">
            <a:schemeClr val="lt1"/>
          </a:fontRef>
        </p:style>
        <p:txBody>
          <a:bodyPr>
            <a:normAutofit/>
          </a:bodyPr>
          <a:p>
            <a:r>
              <a:rPr lang="zh-CN" altLang="en-US" b="1" dirty="0">
                <a:solidFill>
                  <a:srgbClr val="00206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经济形势与区域发展战略</a:t>
            </a:r>
            <a:endParaRPr lang="zh-CN" altLang="en-US" b="1" dirty="0">
              <a:solidFill>
                <a:srgbClr val="00206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3" name="副标题 2"/>
          <p:cNvSpPr>
            <a:spLocks noGrp="1"/>
          </p:cNvSpPr>
          <p:nvPr>
            <p:ph type="subTitle" idx="1"/>
          </p:nvPr>
        </p:nvSpPr>
        <p:spPr>
          <a:xfrm>
            <a:off x="424815" y="2367915"/>
            <a:ext cx="11382375" cy="4289425"/>
          </a:xfrm>
        </p:spPr>
        <p:style>
          <a:lnRef idx="2">
            <a:schemeClr val="accent1">
              <a:shade val="50000"/>
            </a:schemeClr>
          </a:lnRef>
          <a:fillRef idx="1">
            <a:schemeClr val="accent1"/>
          </a:fillRef>
          <a:effectRef idx="0">
            <a:schemeClr val="accent1"/>
          </a:effectRef>
          <a:fontRef idx="minor">
            <a:schemeClr val="lt1"/>
          </a:fontRef>
        </p:style>
        <p:txBody>
          <a:bodyPr>
            <a:normAutofit fontScale="90000" lnSpcReduction="10000"/>
          </a:bodyPr>
          <a:p>
            <a:pPr defTabSz="914400">
              <a:lnSpc>
                <a:spcPct val="90000"/>
              </a:lnSpc>
              <a:buSzPct val="75000"/>
              <a:buFont typeface="Wingdings" panose="05000000000000000000" pitchFamily="2" charset="2"/>
              <a:buNone/>
            </a:pPr>
            <a:endParaRPr lang="zh-CN" altLang="en-US" sz="4800" b="1" kern="1200" baseline="0" dirty="0">
              <a:solidFill>
                <a:srgbClr val="FF0000"/>
              </a:solidFill>
              <a:latin typeface="华文新魏" panose="02010800040101010101" charset="-122"/>
              <a:ea typeface="华文新魏" panose="02010800040101010101" charset="-122"/>
              <a:cs typeface="+mn-cs"/>
              <a:sym typeface="+mn-ea"/>
            </a:endParaRPr>
          </a:p>
          <a:p>
            <a:pPr defTabSz="914400">
              <a:lnSpc>
                <a:spcPct val="90000"/>
              </a:lnSpc>
              <a:buSzPct val="75000"/>
              <a:buFont typeface="Wingdings" panose="05000000000000000000" pitchFamily="2" charset="2"/>
              <a:buNone/>
            </a:pPr>
            <a:r>
              <a:rPr lang="zh-CN" altLang="en-US" sz="6000" b="1" kern="1200" baseline="0" dirty="0">
                <a:solidFill>
                  <a:srgbClr val="FF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mn-cs"/>
                <a:sym typeface="+mn-ea"/>
              </a:rPr>
              <a:t>刘茂松</a:t>
            </a:r>
            <a:endParaRPr lang="zh-CN" altLang="en-US" sz="6000" b="1" kern="1200" baseline="0" dirty="0">
              <a:solidFill>
                <a:srgbClr val="FF0000"/>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mn-cs"/>
              <a:sym typeface="+mn-ea"/>
            </a:endParaRPr>
          </a:p>
          <a:p>
            <a:pPr algn="ctr" defTabSz="914400">
              <a:lnSpc>
                <a:spcPct val="130000"/>
              </a:lnSpc>
              <a:buSzPct val="75000"/>
              <a:buFont typeface="Wingdings" panose="05000000000000000000" pitchFamily="2" charset="2"/>
              <a:buNone/>
            </a:pPr>
            <a:r>
              <a:rPr lang="zh-CN" altLang="en-US" sz="3200" b="1" dirty="0">
                <a:latin typeface="华文隶书" panose="02010800040101010101" charset="-122"/>
                <a:ea typeface="华文隶书" panose="02010800040101010101" charset="-122"/>
                <a:sym typeface="+mn-ea"/>
              </a:rPr>
              <a:t>教授、博导</a:t>
            </a:r>
            <a:endParaRPr lang="zh-CN" altLang="en-US" sz="3200" b="1" dirty="0">
              <a:latin typeface="华文隶书" panose="02010800040101010101" charset="-122"/>
              <a:ea typeface="华文隶书" panose="02010800040101010101" charset="-122"/>
              <a:sym typeface="+mn-ea"/>
            </a:endParaRPr>
          </a:p>
          <a:p>
            <a:pPr algn="ctr" defTabSz="914400">
              <a:lnSpc>
                <a:spcPct val="130000"/>
              </a:lnSpc>
              <a:buSzPct val="75000"/>
              <a:buFont typeface="Wingdings" panose="05000000000000000000" pitchFamily="2" charset="2"/>
              <a:buNone/>
            </a:pPr>
            <a:r>
              <a:rPr lang="zh-CN" altLang="en-US" b="1">
                <a:solidFill>
                  <a:srgbClr val="002060"/>
                </a:solidFill>
                <a:latin typeface="楷体" panose="02010609060101010101" charset="-122"/>
                <a:ea typeface="楷体" panose="02010609060101010101" charset="-122"/>
                <a:sym typeface="+mn-ea"/>
              </a:rPr>
              <a:t>享受国务院政府特殊津贴的专家</a:t>
            </a:r>
            <a:endParaRPr lang="zh-CN" altLang="en-US" b="1" dirty="0">
              <a:latin typeface="华文隶书" panose="02010800040101010101" charset="-122"/>
              <a:ea typeface="华文隶书" panose="02010800040101010101" charset="-122"/>
              <a:sym typeface="+mn-ea"/>
            </a:endParaRPr>
          </a:p>
          <a:p>
            <a:pPr algn="ctr" defTabSz="914400">
              <a:lnSpc>
                <a:spcPct val="90000"/>
              </a:lnSpc>
              <a:buSzPct val="75000"/>
              <a:buFont typeface="Wingdings" panose="05000000000000000000" pitchFamily="2" charset="2"/>
              <a:buNone/>
            </a:pPr>
            <a:r>
              <a:rPr lang="zh-CN" altLang="en-US" b="1">
                <a:solidFill>
                  <a:srgbClr val="002060"/>
                </a:solidFill>
                <a:latin typeface="楷体" panose="02010609060101010101" charset="-122"/>
                <a:ea typeface="楷体" panose="02010609060101010101" charset="-122"/>
              </a:rPr>
              <a:t>湖南师范大学经济学研究所所长</a:t>
            </a:r>
            <a:endParaRPr lang="zh-CN" altLang="en-US" b="1">
              <a:solidFill>
                <a:srgbClr val="002060"/>
              </a:solidFill>
              <a:latin typeface="楷体" panose="02010609060101010101" charset="-122"/>
              <a:ea typeface="楷体" panose="02010609060101010101" charset="-122"/>
            </a:endParaRPr>
          </a:p>
          <a:p>
            <a:pPr algn="ctr" defTabSz="914400">
              <a:lnSpc>
                <a:spcPct val="90000"/>
              </a:lnSpc>
              <a:buSzPct val="75000"/>
              <a:buFont typeface="Wingdings" panose="05000000000000000000" pitchFamily="2" charset="2"/>
              <a:buNone/>
            </a:pPr>
            <a:r>
              <a:rPr lang="zh-CN" altLang="en-US" b="1">
                <a:solidFill>
                  <a:srgbClr val="002060"/>
                </a:solidFill>
                <a:latin typeface="楷体" panose="02010609060101010101" charset="-122"/>
                <a:ea typeface="楷体" panose="02010609060101010101" charset="-122"/>
              </a:rPr>
              <a:t>湖南省经济学学会理事会理事长</a:t>
            </a:r>
            <a:endParaRPr lang="zh-CN" altLang="en-US" b="1">
              <a:solidFill>
                <a:srgbClr val="002060"/>
              </a:solidFill>
              <a:latin typeface="楷体" panose="02010609060101010101" charset="-122"/>
              <a:ea typeface="楷体" panose="02010609060101010101" charset="-122"/>
            </a:endParaRPr>
          </a:p>
          <a:p>
            <a:pPr algn="ctr">
              <a:lnSpc>
                <a:spcPct val="90000"/>
              </a:lnSpc>
              <a:buNone/>
            </a:pPr>
            <a:r>
              <a:rPr lang="zh-CN" altLang="en-US" b="1">
                <a:solidFill>
                  <a:srgbClr val="002060"/>
                </a:solidFill>
                <a:latin typeface="楷体" panose="02010609060101010101" charset="-122"/>
                <a:ea typeface="楷体" panose="02010609060101010101" charset="-122"/>
              </a:rPr>
              <a:t>湖南省院士专家咨询委员会委员</a:t>
            </a:r>
            <a:endParaRPr lang="zh-CN" altLang="en-US" b="1">
              <a:solidFill>
                <a:srgbClr val="002060"/>
              </a:solidFill>
              <a:latin typeface="楷体" panose="02010609060101010101" charset="-122"/>
              <a:ea typeface="楷体" panose="02010609060101010101" charset="-122"/>
            </a:endParaRPr>
          </a:p>
          <a:p>
            <a:pPr algn="ctr">
              <a:lnSpc>
                <a:spcPct val="90000"/>
              </a:lnSpc>
              <a:buNone/>
            </a:pPr>
            <a:r>
              <a:rPr lang="zh-CN" altLang="en-US" b="1">
                <a:solidFill>
                  <a:srgbClr val="002060"/>
                </a:solidFill>
                <a:latin typeface="楷体" panose="02010609060101010101" charset="-122"/>
                <a:ea typeface="楷体" panose="02010609060101010101" charset="-122"/>
              </a:rPr>
              <a:t>湖南十三五规划专家委员会委员</a:t>
            </a:r>
            <a:endParaRPr lang="zh-CN" altLang="en-US" b="1">
              <a:solidFill>
                <a:srgbClr val="002060"/>
              </a:solidFill>
              <a:latin typeface="楷体" panose="02010609060101010101" charset="-122"/>
              <a:ea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p>
            <a:r>
              <a:rPr lang="zh-CN" altLang="en-US" sz="4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三、经济发展方式转变主要对策</a:t>
            </a:r>
            <a:endParaRPr lang="zh-CN" altLang="en-US" sz="4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3" name="内容占位符 2"/>
          <p:cNvSpPr>
            <a:spLocks noGrp="1"/>
          </p:cNvSpPr>
          <p:nvPr>
            <p:ph idx="1"/>
          </p:nvPr>
        </p:nvSpPr>
        <p:spPr>
          <a:xfrm>
            <a:off x="838200" y="1691640"/>
            <a:ext cx="10515600" cy="4723130"/>
          </a:xfrm>
        </p:spPr>
        <p:style>
          <a:lnRef idx="1">
            <a:schemeClr val="accent6"/>
          </a:lnRef>
          <a:fillRef idx="2">
            <a:schemeClr val="accent6"/>
          </a:fillRef>
          <a:effectRef idx="1">
            <a:schemeClr val="accent6"/>
          </a:effectRef>
          <a:fontRef idx="minor">
            <a:schemeClr val="dk1"/>
          </a:fontRef>
        </p:style>
        <p:txBody>
          <a:bodyPr>
            <a:noAutofit/>
          </a:bodyPr>
          <a:p>
            <a:pPr marL="0" indent="0">
              <a:lnSpc>
                <a:spcPct val="130000"/>
              </a:lnSpc>
              <a:buNone/>
            </a:pPr>
            <a:r>
              <a:rPr lang="zh-CN" altLang="en-US" sz="555"/>
              <a:t> </a:t>
            </a:r>
            <a:r>
              <a:rPr lang="zh-CN" altLang="en-US" sz="1400"/>
              <a:t>             </a:t>
            </a:r>
            <a:r>
              <a:rPr lang="zh-CN" altLang="en-US" sz="1600">
                <a:latin typeface="华文楷体" panose="02010600040101010101" charset="-122"/>
                <a:ea typeface="华文楷体" panose="02010600040101010101" charset="-122"/>
              </a:rPr>
              <a:t>   </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我国经济发展新常态的转</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型时</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期，供给侧结构性改革就是全面实现经济发展方式转变。如何实现中国经济发展方式转变？实践证明，只有根据社会主义市场经济的基本规律，实现多要素的协同升级才</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能产</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生合作效</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应，推动发展方式转变。这也是包容性发展的精髓。因此，</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在调结构转方式中</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，应以绿色、人文、可持续的理念，实施结构元素间协同升级发展的路径，整合形</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成拉</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动效能，朝着全面建成小康社会的目标发展</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。我们研究得出结论，在区域性空间重组的基础上，应从以下四个方面协同升级：</a:t>
            </a:r>
            <a:endPar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endParaRPr>
          </a:p>
          <a:p>
            <a:pPr marL="0" indent="0">
              <a:lnSpc>
                <a:spcPct val="110000"/>
              </a:lnSpc>
              <a:buNone/>
            </a:pPr>
            <a:r>
              <a:rPr lang="zh-CN" altLang="en-US" sz="1400"/>
              <a:t>                                                                                                                                                                                                                    </a:t>
            </a:r>
            <a:endParaRPr lang="zh-CN" altLang="en-US" sz="1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64870"/>
            <a:ext cx="10515600" cy="5312410"/>
          </a:xfrm>
        </p:spPr>
        <p:style>
          <a:lnRef idx="1">
            <a:schemeClr val="accent6"/>
          </a:lnRef>
          <a:fillRef idx="2">
            <a:schemeClr val="accent6"/>
          </a:fillRef>
          <a:effectRef idx="1">
            <a:schemeClr val="accent6"/>
          </a:effectRef>
          <a:fontRef idx="minor">
            <a:schemeClr val="dk1"/>
          </a:fontRef>
        </p:style>
        <p:txBody>
          <a:bodyPr>
            <a:normAutofit fontScale="90000"/>
          </a:bodyPr>
          <a:p>
            <a:pPr marL="0" indent="0">
              <a:lnSpc>
                <a:spcPct val="120000"/>
              </a:lnSpc>
              <a:buNone/>
            </a:pPr>
            <a:r>
              <a:rPr lang="en-US" altLang="zh-CN"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    1</a:t>
            </a:r>
            <a:r>
              <a:rPr lang="zh-CN" altLang="en-US"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、推进消费需求升级</a:t>
            </a:r>
            <a:r>
              <a:rPr lang="zh-CN" altLang="en-US" b="1">
                <a:solidFill>
                  <a:srgbClr val="FF0000"/>
                </a:solidFill>
                <a:effectLst>
                  <a:outerShdw blurRad="38100" dist="19050" dir="2700000" algn="tl" rotWithShape="0">
                    <a:schemeClr val="dk1">
                      <a:alpha val="40000"/>
                    </a:schemeClr>
                  </a:outerShdw>
                </a:effectLst>
                <a:sym typeface="+mn-ea"/>
              </a:rPr>
              <a:t>。</a:t>
            </a:r>
            <a:r>
              <a:rPr lang="zh-CN" altLang="en-US" b="1">
                <a:effectLst>
                  <a:outerShdw blurRad="38100" dist="19050" dir="2700000" algn="tl" rotWithShape="0">
                    <a:schemeClr val="dk1">
                      <a:alpha val="40000"/>
                    </a:schemeClr>
                  </a:outerShdw>
                </a:effectLst>
                <a:sym typeface="+mn-ea"/>
              </a:rPr>
              <a:t>生产经营者要适应消费多元化、个性化、高质化而进行需求创造，提供消费升级所需要的各类优质安全的产品。</a:t>
            </a:r>
            <a:r>
              <a:rPr lang="en-US" altLang="zh-CN"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2</a:t>
            </a:r>
            <a:r>
              <a:rPr lang="zh-CN" altLang="en-US"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、推进产业结构升级。</a:t>
            </a:r>
            <a:r>
              <a:rPr lang="zh-CN" altLang="en-US" b="1" dirty="0">
                <a:effectLst>
                  <a:outerShdw blurRad="38100" dist="19050" dir="2700000" algn="tl" rotWithShape="0">
                    <a:schemeClr val="dk1">
                      <a:alpha val="40000"/>
                    </a:schemeClr>
                  </a:outerShdw>
                </a:effectLst>
                <a:latin typeface="+mj-ea"/>
                <a:ea typeface="+mj-ea"/>
                <a:sym typeface="+mn-ea"/>
              </a:rPr>
              <a:t>通过</a:t>
            </a:r>
            <a:r>
              <a:rPr lang="en-US" altLang="zh-CN" b="1" dirty="0">
                <a:effectLst>
                  <a:outerShdw blurRad="38100" dist="19050" dir="2700000" algn="tl" rotWithShape="0">
                    <a:schemeClr val="dk1">
                      <a:alpha val="40000"/>
                    </a:schemeClr>
                  </a:outerShdw>
                </a:effectLst>
                <a:latin typeface="+mj-ea"/>
                <a:ea typeface="+mj-ea"/>
                <a:sym typeface="+mn-ea"/>
              </a:rPr>
              <a:t>“</a:t>
            </a:r>
            <a:r>
              <a:rPr lang="zh-CN" altLang="en-US" b="1" dirty="0">
                <a:effectLst>
                  <a:outerShdw blurRad="38100" dist="19050" dir="2700000" algn="tl" rotWithShape="0">
                    <a:schemeClr val="dk1">
                      <a:alpha val="40000"/>
                    </a:schemeClr>
                  </a:outerShdw>
                </a:effectLst>
                <a:latin typeface="+mj-ea"/>
                <a:ea typeface="+mj-ea"/>
                <a:sym typeface="+mn-ea"/>
              </a:rPr>
              <a:t>三去一降一补</a:t>
            </a:r>
            <a:r>
              <a:rPr lang="en-US" altLang="zh-CN" b="1" dirty="0">
                <a:effectLst>
                  <a:outerShdw blurRad="38100" dist="19050" dir="2700000" algn="tl" rotWithShape="0">
                    <a:schemeClr val="dk1">
                      <a:alpha val="40000"/>
                    </a:schemeClr>
                  </a:outerShdw>
                </a:effectLst>
                <a:latin typeface="+mj-ea"/>
                <a:ea typeface="+mj-ea"/>
                <a:sym typeface="+mn-ea"/>
              </a:rPr>
              <a:t>”</a:t>
            </a:r>
            <a:r>
              <a:rPr lang="zh-CN" altLang="en-US" b="1" dirty="0">
                <a:effectLst>
                  <a:outerShdw blurRad="38100" dist="19050" dir="2700000" algn="tl" rotWithShape="0">
                    <a:schemeClr val="dk1">
                      <a:alpha val="40000"/>
                    </a:schemeClr>
                  </a:outerShdw>
                </a:effectLst>
                <a:latin typeface="+mj-ea"/>
                <a:ea typeface="+mj-ea"/>
                <a:sym typeface="+mn-ea"/>
              </a:rPr>
              <a:t>进行产业结构战略性调整</a:t>
            </a:r>
            <a:r>
              <a:rPr lang="zh-CN" altLang="en-US" b="1" dirty="0">
                <a:latin typeface="+mj-ea"/>
                <a:ea typeface="+mj-ea"/>
                <a:sym typeface="+mn-ea"/>
              </a:rPr>
              <a:t>，</a:t>
            </a:r>
            <a:r>
              <a:rPr lang="zh-CN" altLang="en-US" b="1">
                <a:effectLst>
                  <a:outerShdw blurRad="38100" dist="19050" dir="2700000" algn="tl" rotWithShape="0">
                    <a:schemeClr val="dk1">
                      <a:alpha val="40000"/>
                    </a:schemeClr>
                  </a:outerShdw>
                </a:effectLst>
                <a:sym typeface="+mn-ea"/>
              </a:rPr>
              <a:t>发展新型装备、新型能源、新型材料、新型生物、新型信息、新型服务、新型农业。</a:t>
            </a:r>
            <a:r>
              <a:rPr lang="zh-CN" altLang="en-US" b="1">
                <a:solidFill>
                  <a:srgbClr val="FF0000"/>
                </a:solidFill>
                <a:ea typeface="黑体" panose="02010609060101010101" pitchFamily="2" charset="-122"/>
                <a:sym typeface="+mn-ea"/>
              </a:rPr>
              <a:t> </a:t>
            </a:r>
            <a:r>
              <a:rPr lang="zh-CN" altLang="en-US" b="1">
                <a:solidFill>
                  <a:srgbClr val="FF0000"/>
                </a:solidFill>
                <a:effectLst>
                  <a:outerShdw blurRad="38100" dist="19050" dir="2700000" algn="tl" rotWithShape="0">
                    <a:schemeClr val="dk1">
                      <a:alpha val="40000"/>
                    </a:schemeClr>
                  </a:outerShdw>
                </a:effectLst>
                <a:ea typeface="黑体" panose="02010609060101010101" pitchFamily="2" charset="-122"/>
                <a:sym typeface="+mn-ea"/>
              </a:rPr>
              <a:t> </a:t>
            </a:r>
            <a:r>
              <a:rPr lang="en-US" altLang="zh-CN"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3</a:t>
            </a:r>
            <a:r>
              <a:rPr lang="zh-CN" altLang="en-US"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、推进城镇化升级。</a:t>
            </a:r>
            <a:r>
              <a:rPr lang="zh-CN" altLang="en-US"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由单级式一般城市群向城乡一体的都市区化过渡，建设大、中、小多元城市联结、城市乡村一体、工业农业融合的城市群网络体系。</a:t>
            </a:r>
            <a:r>
              <a:rPr lang="en-US" altLang="zh-CN"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4</a:t>
            </a:r>
            <a:r>
              <a:rPr lang="zh-CN" altLang="en-US"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、推进创新驱动升级</a:t>
            </a:r>
            <a:r>
              <a:rPr lang="zh-CN" altLang="en-US" b="1" dirty="0">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a:t>
            </a:r>
            <a:r>
              <a:rPr lang="zh-CN" altLang="en-US" b="1" dirty="0">
                <a:effectLst>
                  <a:outerShdw blurRad="38100" dist="19050" dir="2700000" algn="tl" rotWithShape="0">
                    <a:schemeClr val="dk1">
                      <a:alpha val="40000"/>
                    </a:schemeClr>
                  </a:outerShdw>
                </a:effectLst>
                <a:latin typeface="+mj-ea"/>
                <a:ea typeface="+mj-ea"/>
                <a:sym typeface="+mn-ea"/>
              </a:rPr>
              <a:t>创</a:t>
            </a:r>
            <a:r>
              <a:rPr lang="zh-CN" altLang="en-US" b="1">
                <a:effectLst>
                  <a:outerShdw blurRad="38100" dist="19050" dir="2700000" algn="tl" rotWithShape="0">
                    <a:schemeClr val="dk1">
                      <a:alpha val="40000"/>
                    </a:schemeClr>
                  </a:outerShdw>
                </a:effectLst>
                <a:latin typeface="+mj-ea"/>
                <a:ea typeface="+mj-ea"/>
                <a:sym typeface="+mn-ea"/>
              </a:rPr>
              <a:t>建以大众创新、共同创新、开放创新为特点的</a:t>
            </a:r>
            <a:r>
              <a:rPr lang="en-US" altLang="zh-CN" b="1">
                <a:effectLst>
                  <a:outerShdw blurRad="38100" dist="19050" dir="2700000" algn="tl" rotWithShape="0">
                    <a:schemeClr val="dk1">
                      <a:alpha val="40000"/>
                    </a:schemeClr>
                  </a:outerShdw>
                </a:effectLst>
                <a:latin typeface="+mj-ea"/>
                <a:ea typeface="+mj-ea"/>
                <a:sym typeface="+mn-ea"/>
              </a:rPr>
              <a:t>2.0</a:t>
            </a:r>
            <a:r>
              <a:rPr lang="zh-CN" altLang="en-US" b="1">
                <a:effectLst>
                  <a:outerShdw blurRad="38100" dist="19050" dir="2700000" algn="tl" rotWithShape="0">
                    <a:schemeClr val="dk1">
                      <a:alpha val="40000"/>
                    </a:schemeClr>
                  </a:outerShdw>
                </a:effectLst>
                <a:latin typeface="+mj-ea"/>
                <a:ea typeface="+mj-ea"/>
                <a:sym typeface="+mn-ea"/>
              </a:rPr>
              <a:t>科技创新模式，实现由技术模仿向原始性创新、集成创新和自主创新升级。</a:t>
            </a:r>
            <a:r>
              <a:rPr lang="en-US" altLang="zh-CN"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5</a:t>
            </a:r>
            <a:r>
              <a:rPr lang="zh-CN" altLang="en-US" b="1">
                <a:solidFill>
                  <a:srgbClr val="FF0000"/>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sym typeface="+mn-ea"/>
              </a:rPr>
              <a:t>、推进改革开放升级。</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重点是</a:t>
            </a:r>
            <a:r>
              <a:rPr lang="zh-CN" altLang="en-US" b="1">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建立市场金融、土地流转、社会保障和初次分配体制，抓好营改增和资源性产品价格改革，完善开放体制与商品流通体制，深化国企改革和完善混合所有制产权制度。</a:t>
            </a:r>
            <a:r>
              <a:rPr lang="zh-CN" altLang="en-US">
                <a:effectLst>
                  <a:outerShdw blurRad="38100" dist="19050" dir="2700000" algn="tl" rotWithShape="0">
                    <a:schemeClr val="dk1">
                      <a:alpha val="40000"/>
                    </a:schemeClr>
                  </a:outerShdw>
                </a:effectLst>
                <a:sym typeface="+mn-ea"/>
              </a:rPr>
              <a:t> </a:t>
            </a:r>
            <a:endParaRPr lang="zh-CN" altLang="en-US" b="1">
              <a:solidFill>
                <a:schemeClr val="tx1"/>
              </a:solidFill>
              <a:effectLst>
                <a:outerShdw blurRad="38100" dist="19050" dir="2700000" algn="tl" rotWithShape="0">
                  <a:schemeClr val="dk1">
                    <a:alpha val="40000"/>
                  </a:schemeClr>
                </a:outerShdw>
              </a:effectLst>
              <a:sym typeface="+mn-ea"/>
            </a:endParaRPr>
          </a:p>
          <a:p>
            <a:pPr marL="0" indent="0">
              <a:buNone/>
            </a:pP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1057910"/>
            <a:ext cx="10515600" cy="4961890"/>
          </a:xfrm>
        </p:spPr>
        <p:style>
          <a:lnRef idx="2">
            <a:schemeClr val="accent1">
              <a:shade val="50000"/>
            </a:schemeClr>
          </a:lnRef>
          <a:fillRef idx="1">
            <a:schemeClr val="accent1"/>
          </a:fillRef>
          <a:effectRef idx="0">
            <a:schemeClr val="accent1"/>
          </a:effectRef>
          <a:fontRef idx="minor">
            <a:schemeClr val="lt1"/>
          </a:fontRef>
        </p:style>
        <p:txBody>
          <a:bodyPr/>
          <a:p>
            <a:pPr marL="0" indent="0">
              <a:buNone/>
            </a:pPr>
            <a:endParaRPr lang="zh-CN" altLang="en-US">
              <a:solidFill>
                <a:srgbClr val="FF0000"/>
              </a:solidFill>
              <a:sym typeface="+mn-ea"/>
            </a:endParaRPr>
          </a:p>
          <a:p>
            <a:pPr marL="0" indent="0">
              <a:buNone/>
            </a:pPr>
            <a:endParaRPr lang="zh-CN" altLang="en-US">
              <a:solidFill>
                <a:srgbClr val="FF0000"/>
              </a:solidFill>
              <a:sym typeface="+mn-ea"/>
            </a:endParaRPr>
          </a:p>
          <a:p>
            <a:pPr marL="0" indent="0">
              <a:buNone/>
            </a:pPr>
            <a:endParaRPr lang="zh-CN" altLang="en-US">
              <a:solidFill>
                <a:srgbClr val="FF0000"/>
              </a:solidFill>
              <a:sym typeface="+mn-ea"/>
            </a:endParaRPr>
          </a:p>
          <a:p>
            <a:pPr marL="0" indent="0">
              <a:buNone/>
            </a:pPr>
            <a:r>
              <a:rPr lang="zh-CN" altLang="en-US">
                <a:solidFill>
                  <a:srgbClr val="FF0000"/>
                </a:solidFill>
                <a:sym typeface="+mn-ea"/>
              </a:rPr>
              <a:t>                                         </a:t>
            </a:r>
            <a:r>
              <a:rPr lang="zh-CN" altLang="en-US" sz="8800" b="1">
                <a:solidFill>
                  <a:srgbClr val="FF0000"/>
                </a:solidFill>
                <a:latin typeface="华文琥珀" panose="02010800040101010101" charset="-122"/>
                <a:ea typeface="华文琥珀" panose="02010800040101010101" charset="-122"/>
                <a:sym typeface="+mn-ea"/>
              </a:rPr>
              <a:t>谢   谢！</a:t>
            </a:r>
            <a:endParaRPr lang="zh-CN" altLang="en-US" sz="8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863600"/>
            <a:ext cx="10583545" cy="1243965"/>
          </a:xfrm>
        </p:spPr>
        <p:style>
          <a:lnRef idx="0">
            <a:schemeClr val="accent5"/>
          </a:lnRef>
          <a:fillRef idx="3">
            <a:schemeClr val="accent5"/>
          </a:fillRef>
          <a:effectRef idx="3">
            <a:schemeClr val="accent5"/>
          </a:effectRef>
          <a:fontRef idx="minor">
            <a:schemeClr val="lt1"/>
          </a:fontRef>
        </p:style>
        <p:txBody>
          <a:bodyPr>
            <a:normAutofit/>
          </a:bodyPr>
          <a:p>
            <a:r>
              <a:rPr lang="en-US" altLang="zh-CN" b="1" dirty="0">
                <a:solidFill>
                  <a:srgbClr val="FF0000"/>
                </a:solidFill>
                <a:ea typeface="黑体" panose="02010609060101010101" pitchFamily="2" charset="-122"/>
                <a:sym typeface="宋体" panose="02010600030101010101" pitchFamily="2" charset="-122"/>
              </a:rPr>
              <a:t>  </a:t>
            </a:r>
            <a:r>
              <a:rPr lang="zh-CN" altLang="en-US" b="1" dirty="0">
                <a:solidFill>
                  <a:srgbClr val="FF0000"/>
                </a:solidFill>
                <a:effectLst>
                  <a:outerShdw blurRad="38100" dist="19050" dir="2700000" algn="tl" rotWithShape="0">
                    <a:schemeClr val="dk1">
                      <a:alpha val="40000"/>
                    </a:schemeClr>
                  </a:outerShdw>
                </a:effectLst>
                <a:ea typeface="黑体" panose="02010609060101010101" pitchFamily="2" charset="-122"/>
                <a:sym typeface="宋体" panose="02010600030101010101" pitchFamily="2" charset="-122"/>
              </a:rPr>
              <a:t>今天主要讲以下三个内容</a:t>
            </a:r>
            <a:r>
              <a:rPr lang="zh-CN" altLang="en-US" dirty="0">
                <a:solidFill>
                  <a:srgbClr val="FF0000"/>
                </a:solidFill>
                <a:effectLst>
                  <a:outerShdw blurRad="38100" dist="19050" dir="2700000" algn="tl" rotWithShape="0">
                    <a:schemeClr val="dk1">
                      <a:alpha val="40000"/>
                    </a:schemeClr>
                  </a:outerShdw>
                </a:effectLst>
                <a:ea typeface="黑体" panose="02010609060101010101" pitchFamily="2" charset="-122"/>
                <a:sym typeface="宋体" panose="02010600030101010101" pitchFamily="2" charset="-122"/>
              </a:rPr>
              <a:t>：  </a:t>
            </a:r>
            <a:r>
              <a:rPr lang="zh-CN" altLang="en-US" dirty="0">
                <a:solidFill>
                  <a:srgbClr val="FF0000"/>
                </a:solidFill>
                <a:ea typeface="黑体" panose="02010609060101010101" pitchFamily="2" charset="-122"/>
                <a:sym typeface="宋体" panose="02010600030101010101" pitchFamily="2" charset="-122"/>
              </a:rPr>
              <a:t>  </a:t>
            </a:r>
            <a:endParaRPr lang="zh-CN" altLang="en-US"/>
          </a:p>
        </p:txBody>
      </p:sp>
      <p:sp>
        <p:nvSpPr>
          <p:cNvPr id="3" name="内容占位符 2"/>
          <p:cNvSpPr>
            <a:spLocks noGrp="1"/>
          </p:cNvSpPr>
          <p:nvPr>
            <p:ph idx="1"/>
          </p:nvPr>
        </p:nvSpPr>
        <p:spPr>
          <a:xfrm>
            <a:off x="838835" y="2108200"/>
            <a:ext cx="10582910" cy="4453255"/>
          </a:xfrm>
        </p:spPr>
        <p:style>
          <a:lnRef idx="1">
            <a:schemeClr val="accent4"/>
          </a:lnRef>
          <a:fillRef idx="2">
            <a:schemeClr val="accent4"/>
          </a:fillRef>
          <a:effectRef idx="1">
            <a:schemeClr val="accent4"/>
          </a:effectRef>
          <a:fontRef idx="minor">
            <a:schemeClr val="dk1"/>
          </a:fontRef>
        </p:style>
        <p:txBody>
          <a:bodyPr>
            <a:normAutofit fontScale="25000"/>
          </a:bodyPr>
          <a:p>
            <a:pPr marL="0" indent="0">
              <a:lnSpc>
                <a:spcPct val="0"/>
              </a:lnSpc>
              <a:buNone/>
            </a:pPr>
            <a:r>
              <a:rPr lang="zh-CN" altLang="en-US" dirty="0">
                <a:solidFill>
                  <a:srgbClr val="FF0000"/>
                </a:solidFill>
                <a:ea typeface="黑体" panose="02010609060101010101" pitchFamily="2" charset="-122"/>
                <a:sym typeface="宋体" panose="02010600030101010101" pitchFamily="2" charset="-122"/>
              </a:rPr>
              <a:t>    </a:t>
            </a:r>
            <a:r>
              <a:rPr lang="zh-CN" altLang="en-US" sz="800" dirty="0">
                <a:solidFill>
                  <a:srgbClr val="FF0000"/>
                </a:solidFill>
                <a:ea typeface="黑体" panose="02010609060101010101" pitchFamily="2" charset="-122"/>
                <a:sym typeface="宋体" panose="02010600030101010101" pitchFamily="2" charset="-122"/>
              </a:rPr>
              <a:t>      </a:t>
            </a:r>
            <a:r>
              <a:rPr lang="zh-CN" altLang="en-US" dirty="0">
                <a:solidFill>
                  <a:srgbClr val="FF0000"/>
                </a:solidFill>
                <a:ea typeface="黑体" panose="02010609060101010101" pitchFamily="2" charset="-122"/>
                <a:sym typeface="宋体" panose="02010600030101010101" pitchFamily="2" charset="-122"/>
              </a:rPr>
              <a:t> </a:t>
            </a:r>
            <a:endParaRPr lang="zh-CN" altLang="en-US" dirty="0">
              <a:solidFill>
                <a:srgbClr val="FF0000"/>
              </a:solidFill>
              <a:ea typeface="黑体" panose="02010609060101010101" pitchFamily="2" charset="-122"/>
              <a:sym typeface="宋体" panose="02010600030101010101" pitchFamily="2" charset="-122"/>
            </a:endParaRPr>
          </a:p>
          <a:p>
            <a:pPr marL="0" lvl="0" indent="0">
              <a:lnSpc>
                <a:spcPct val="130000"/>
              </a:lnSpc>
              <a:buNone/>
            </a:pPr>
            <a:r>
              <a:rPr lang="zh-CN" altLang="en-US" dirty="0">
                <a:solidFill>
                  <a:srgbClr val="FF0000"/>
                </a:solidFill>
                <a:ea typeface="黑体" panose="02010609060101010101" pitchFamily="2" charset="-122"/>
                <a:sym typeface="宋体" panose="02010600030101010101" pitchFamily="2" charset="-122"/>
              </a:rPr>
              <a:t>          </a:t>
            </a:r>
            <a:r>
              <a:rPr lang="zh-CN" altLang="en-US" sz="4395" b="1">
                <a:solidFill>
                  <a:srgbClr val="FF0000"/>
                </a:solidFill>
                <a:effectLst>
                  <a:outerShdw blurRad="38100" dist="19050" dir="2700000" algn="tl" rotWithShape="0">
                    <a:schemeClr val="dk1">
                      <a:alpha val="40000"/>
                    </a:schemeClr>
                  </a:outerShdw>
                </a:effectLst>
                <a:sym typeface="+mn-ea"/>
              </a:rPr>
              <a:t>  </a:t>
            </a:r>
            <a:endParaRPr lang="zh-CN" altLang="en-US" sz="6600" b="1">
              <a:solidFill>
                <a:srgbClr val="FF0000"/>
              </a:solidFill>
              <a:effectLst>
                <a:outerShdw blurRad="38100" dist="19050" dir="2700000" algn="tl" rotWithShape="0">
                  <a:schemeClr val="dk1">
                    <a:alpha val="40000"/>
                  </a:schemeClr>
                </a:outerShdw>
              </a:effectLst>
              <a:sym typeface="+mn-ea"/>
            </a:endParaRPr>
          </a:p>
          <a:p>
            <a:pPr marL="0" lvl="0" indent="0">
              <a:lnSpc>
                <a:spcPct val="130000"/>
              </a:lnSpc>
              <a:buNone/>
            </a:pPr>
            <a:r>
              <a:rPr lang="zh-CN" altLang="en-US" sz="13795" b="1">
                <a:solidFill>
                  <a:srgbClr val="FF0000"/>
                </a:solidFill>
                <a:effectLst>
                  <a:outerShdw blurRad="38100" dist="19050" dir="2700000" algn="tl" rotWithShape="0">
                    <a:schemeClr val="dk1">
                      <a:alpha val="40000"/>
                    </a:schemeClr>
                  </a:outerShdw>
                </a:effectLst>
                <a:sym typeface="+mn-ea"/>
              </a:rPr>
              <a:t>           </a:t>
            </a:r>
            <a:r>
              <a:rPr lang="zh-CN" altLang="en-US" sz="164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一</a:t>
            </a:r>
            <a:r>
              <a:rPr lang="zh-CN" altLang="en-US" sz="16400" b="1" dirty="0">
                <a:solidFill>
                  <a:srgbClr val="FF0000"/>
                </a:solidFill>
                <a:effectLst>
                  <a:outerShdw blurRad="38100" dist="19050" dir="2700000" algn="tl" rotWithShape="0">
                    <a:schemeClr val="dk1">
                      <a:alpha val="40000"/>
                    </a:schemeClr>
                  </a:outerShdw>
                </a:effectLst>
                <a:ea typeface="黑体" panose="02010609060101010101" pitchFamily="2" charset="-122"/>
                <a:sym typeface="Arial" panose="020B0604020202020204" pitchFamily="34" charset="0"/>
              </a:rPr>
              <a:t>，</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中国经济发展形势重大判断</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rPr>
              <a:t> </a:t>
            </a: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endParaRPr>
          </a:p>
          <a:p>
            <a:pPr marL="0" lvl="0" indent="0">
              <a:lnSpc>
                <a:spcPct val="130000"/>
              </a:lnSpc>
              <a:buNone/>
            </a:pPr>
            <a:r>
              <a:rPr lang="zh-CN" altLang="en-US" sz="1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rPr>
              <a:t>      </a:t>
            </a:r>
            <a:endParaRPr lang="zh-CN" altLang="en-US" sz="1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endParaRPr>
          </a:p>
          <a:p>
            <a:pPr marL="0" lvl="0" indent="0">
              <a:lnSpc>
                <a:spcPct val="130000"/>
              </a:lnSpc>
              <a:buNone/>
            </a:pP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rPr>
              <a:t>       二，</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空间经济重塑的区域大格局</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rPr>
              <a:t> </a:t>
            </a: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Arial" panose="020B0604020202020204" pitchFamily="34" charset="0"/>
            </a:endParaRPr>
          </a:p>
          <a:p>
            <a:pPr marL="0" lvl="0" indent="0">
              <a:lnSpc>
                <a:spcPct val="130000"/>
              </a:lnSpc>
              <a:buNone/>
            </a:pPr>
            <a:r>
              <a:rPr lang="zh-CN" altLang="en-US" sz="44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   </a:t>
            </a:r>
            <a:b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br>
            <a:r>
              <a:rPr lang="zh-CN" altLang="en-US" sz="60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      </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     三，</a:t>
            </a: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经济发展方式转变主要对策</a:t>
            </a: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p>
            <a:pPr marL="0" lvl="0" indent="0">
              <a:lnSpc>
                <a:spcPct val="130000"/>
              </a:lnSpc>
              <a:buNone/>
            </a:pP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p>
            <a:pPr marL="0" lvl="0" indent="0">
              <a:lnSpc>
                <a:spcPct val="130000"/>
              </a:lnSpc>
              <a:buNone/>
            </a:pP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p>
            <a:pPr marL="0" lvl="0" indent="0">
              <a:lnSpc>
                <a:spcPct val="130000"/>
              </a:lnSpc>
              <a:buNone/>
            </a:pPr>
            <a:r>
              <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       </a:t>
            </a:r>
            <a:endParaRPr lang="zh-CN" altLang="en-US" sz="166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22605"/>
            <a:ext cx="10515600" cy="1270000"/>
          </a:xfrm>
        </p:spPr>
        <p:style>
          <a:lnRef idx="3">
            <a:schemeClr val="lt1"/>
          </a:lnRef>
          <a:fillRef idx="1">
            <a:schemeClr val="accent6"/>
          </a:fillRef>
          <a:effectRef idx="1">
            <a:schemeClr val="accent6"/>
          </a:effectRef>
          <a:fontRef idx="minor">
            <a:schemeClr val="lt1"/>
          </a:fontRef>
        </p:style>
        <p:txBody>
          <a:bodyPr>
            <a:normAutofit fontScale="90000"/>
          </a:bodyPr>
          <a:p>
            <a:br>
              <a:rPr lang="zh-CN" altLang="en-US" b="1" dirty="0">
                <a:solidFill>
                  <a:srgbClr val="FF0000"/>
                </a:solidFill>
                <a:ea typeface="黑体" panose="02010609060101010101" pitchFamily="2" charset="-122"/>
                <a:sym typeface="+mn-ea"/>
              </a:rPr>
            </a:br>
            <a:r>
              <a:rPr lang="zh-CN" altLang="en-US" sz="54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一，中国经济发展形势重大判断</a:t>
            </a:r>
            <a:br>
              <a:rPr lang="zh-CN" altLang="en-US" sz="54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br>
            <a:endParaRPr lang="zh-CN" altLang="en-US" sz="54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838200" y="1724025"/>
            <a:ext cx="10515600" cy="4723765"/>
          </a:xfrm>
        </p:spPr>
        <p:style>
          <a:lnRef idx="1">
            <a:schemeClr val="accent6"/>
          </a:lnRef>
          <a:fillRef idx="2">
            <a:schemeClr val="accent6"/>
          </a:fillRef>
          <a:effectRef idx="1">
            <a:schemeClr val="accent6"/>
          </a:effectRef>
          <a:fontRef idx="minor">
            <a:schemeClr val="dk1"/>
          </a:fontRef>
        </p:style>
        <p:txBody>
          <a:bodyPr>
            <a:normAutofit lnSpcReduction="20000"/>
          </a:bodyPr>
          <a:p>
            <a:pPr marL="1905" indent="-344805">
              <a:lnSpc>
                <a:spcPct val="130000"/>
              </a:lnSpc>
              <a:buNone/>
            </a:pPr>
            <a:r>
              <a:rPr lang="en-US" altLang="zh-CN" b="1" dirty="0">
                <a:effectLst>
                  <a:outerShdw blurRad="38100" dist="19050" dir="2700000" algn="tl" rotWithShape="0">
                    <a:schemeClr val="dk1">
                      <a:alpha val="40000"/>
                    </a:schemeClr>
                  </a:outerShdw>
                </a:effectLst>
                <a:sym typeface="+mn-ea"/>
              </a:rPr>
              <a:t>        </a:t>
            </a:r>
            <a:r>
              <a:rPr lang="zh-CN" altLang="en-US" sz="2400" b="1" dirty="0">
                <a:solidFill>
                  <a:schemeClr val="tx1"/>
                </a:solidFill>
                <a:effectLst>
                  <a:outerShdw blurRad="38100" dist="19050" dir="2700000" algn="tl" rotWithShape="0">
                    <a:schemeClr val="dk1">
                      <a:alpha val="40000"/>
                    </a:schemeClr>
                  </a:outerShdw>
                </a:effectLst>
                <a:sym typeface="+mn-ea"/>
              </a:rPr>
              <a:t>党</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中央深刻分析国内国际经济形势，提出认识新常态，适应新常态，引领新常态，是综合分析世界经济长周期和我国发展阶段性特征及其相互作用作出的重大判断。</a:t>
            </a:r>
            <a:r>
              <a:rPr lang="zh-CN" altLang="en-US" sz="2400" b="1" dirty="0">
                <a:solidFill>
                  <a:schemeClr val="tx1"/>
                </a:solidFill>
                <a:effectLst>
                  <a:outerShdw blurRad="38100" dist="19050" dir="2700000" algn="tl" rotWithShape="0">
                    <a:schemeClr val="dk1">
                      <a:alpha val="40000"/>
                    </a:schemeClr>
                  </a:outerShdw>
                </a:effectLst>
                <a:sym typeface="+mn-ea"/>
              </a:rPr>
              <a:t>从20世纪80年代初信息产业革命开启了一个新的</a:t>
            </a:r>
            <a:r>
              <a:rPr lang="zh-CN" altLang="en-US" sz="2400" b="1" dirty="0">
                <a:solidFill>
                  <a:schemeClr val="tx1"/>
                </a:solidFill>
                <a:effectLst>
                  <a:outerShdw blurRad="38100" dist="19050" dir="2700000" algn="tl" rotWithShape="0">
                    <a:schemeClr val="dk1">
                      <a:alpha val="40000"/>
                    </a:schemeClr>
                  </a:outerShdw>
                </a:effectLst>
                <a:sym typeface="Arial" panose="020B0604020202020204" pitchFamily="34" charset="0"/>
              </a:rPr>
              <a:t>世界经济康德拉季耶夫长</a:t>
            </a:r>
            <a:r>
              <a:rPr lang="zh-CN" altLang="en-US" sz="2400" b="1" dirty="0">
                <a:solidFill>
                  <a:schemeClr val="tx1"/>
                </a:solidFill>
                <a:effectLst>
                  <a:outerShdw blurRad="38100" dist="19050" dir="2700000" algn="tl" rotWithShape="0">
                    <a:schemeClr val="dk1">
                      <a:alpha val="40000"/>
                    </a:schemeClr>
                  </a:outerShdw>
                </a:effectLst>
                <a:sym typeface="+mn-ea"/>
              </a:rPr>
              <a:t>周期，在经历了近30年的上行阶段后，随着2007年美国次贷危机的爆发，导致了长周期下行阶段的到来。</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世界经济长周期与我国改革开放引发的朱格拉周期和库次涅兹周期联系与作用，使中国经济进入了速度换档、动力转型、方式转变的发展新常态</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，我国经济发展方式需要进行根本性转换。由于世界经济下行是一个中长期的阶段约</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20</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年左右，因此，我国经济增长率可能在一个较长时期呈</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L</a:t>
            </a:r>
            <a:r>
              <a:rPr lang="zh-CN" altLang="zh-CN" sz="2400" b="1" dirty="0">
                <a:solidFill>
                  <a:schemeClr val="tx1"/>
                </a:solidFill>
                <a:effectLst>
                  <a:outerShdw blurRad="38100" dist="19050" dir="2700000" algn="tl" rotWithShape="0">
                    <a:schemeClr val="dk1">
                      <a:alpha val="40000"/>
                    </a:schemeClr>
                  </a:outerShdw>
                </a:effectLst>
                <a:latin typeface="+mj-ea"/>
                <a:ea typeface="+mj-ea"/>
                <a:sym typeface="+mn-ea"/>
              </a:rPr>
              <a:t>型，初步估计</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由</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8%</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左右降到</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7%</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Arial" panose="020B0604020202020204" pitchFamily="34" charset="0"/>
              </a:rPr>
              <a:t>——</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6%</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，然后回升稳定在</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6</a:t>
            </a:r>
            <a:r>
              <a:rPr lang="en-US" altLang="zh-CN" sz="24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5</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Arial" panose="020B0604020202020204" pitchFamily="34" charset="0"/>
              </a:rPr>
              <a:t>%</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Arial" panose="020B0604020202020204" pitchFamily="34" charset="0"/>
              </a:rPr>
              <a:t>左右</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，会要经历</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15</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至</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20</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年，整个</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十三五</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期间都可能在最低部波动，这其中</a:t>
            </a:r>
            <a:r>
              <a:rPr lang="en-US" altLang="zh-CN" sz="2400" b="1" dirty="0">
                <a:solidFill>
                  <a:schemeClr val="tx1"/>
                </a:solidFill>
                <a:effectLst>
                  <a:outerShdw blurRad="38100" dist="19050" dir="2700000" algn="tl" rotWithShape="0">
                    <a:schemeClr val="dk1">
                      <a:alpha val="40000"/>
                    </a:schemeClr>
                  </a:outerShdw>
                </a:effectLst>
                <a:latin typeface="+mj-ea"/>
                <a:ea typeface="+mj-ea"/>
                <a:sym typeface="+mn-ea"/>
              </a:rPr>
              <a:t>2016—2018</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mn-ea"/>
              </a:rPr>
              <a:t>三年是</a:t>
            </a:r>
            <a:r>
              <a:rPr lang="zh-CN" altLang="en-US" sz="2400" b="1" dirty="0">
                <a:solidFill>
                  <a:schemeClr val="tx1"/>
                </a:solidFill>
                <a:effectLst>
                  <a:outerShdw blurRad="38100" dist="19050" dir="2700000" algn="tl" rotWithShape="0">
                    <a:schemeClr val="dk1">
                      <a:alpha val="40000"/>
                    </a:schemeClr>
                  </a:outerShdw>
                </a:effectLst>
                <a:latin typeface="+mj-ea"/>
                <a:ea typeface="+mj-ea"/>
                <a:sym typeface="Arial" panose="020B0604020202020204" pitchFamily="34" charset="0"/>
              </a:rPr>
              <a:t>最困难的时期。</a:t>
            </a:r>
            <a:endParaRPr lang="zh-CN" altLang="en-US" sz="24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69010"/>
            <a:ext cx="10515600" cy="5337810"/>
          </a:xfrm>
        </p:spPr>
        <p:style>
          <a:lnRef idx="1">
            <a:schemeClr val="accent6"/>
          </a:lnRef>
          <a:fillRef idx="2">
            <a:schemeClr val="accent6"/>
          </a:fillRef>
          <a:effectRef idx="1">
            <a:schemeClr val="accent6"/>
          </a:effectRef>
          <a:fontRef idx="minor">
            <a:schemeClr val="dk1"/>
          </a:fontRef>
        </p:style>
        <p:txBody>
          <a:bodyPr>
            <a:normAutofit/>
          </a:bodyPr>
          <a:p>
            <a:pPr marL="0" indent="0">
              <a:lnSpc>
                <a:spcPct val="110000"/>
              </a:lnSpc>
              <a:buNone/>
            </a:pPr>
            <a:r>
              <a:rPr lang="en-US" altLang="zh-CN" b="1" dirty="0">
                <a:solidFill>
                  <a:srgbClr val="2A1100"/>
                </a:solidFill>
                <a:sym typeface="+mn-ea"/>
              </a:rPr>
              <a:t>       </a:t>
            </a:r>
            <a:r>
              <a:rPr lang="zh-CN" altLang="en-US" sz="2400" b="1" dirty="0">
                <a:solidFill>
                  <a:schemeClr val="tx1"/>
                </a:solidFill>
                <a:effectLst>
                  <a:outerShdw blurRad="38100" dist="19050" dir="2700000" algn="tl" rotWithShape="0">
                    <a:schemeClr val="dk1">
                      <a:alpha val="40000"/>
                    </a:schemeClr>
                  </a:outerShdw>
                </a:effectLst>
                <a:sym typeface="+mn-ea"/>
              </a:rPr>
              <a:t>中国经济新常态期面临重大挑战：一是经济增长速度持续下降，由2010年的10.3%、2011年9.8%、2012年7.8%、2013年7.7%、2014年7.4%、20156.9%</a:t>
            </a:r>
            <a:r>
              <a:rPr lang="en-US" altLang="zh-CN" sz="2400" b="1" dirty="0">
                <a:solidFill>
                  <a:schemeClr val="tx1"/>
                </a:solidFill>
                <a:effectLst>
                  <a:outerShdw blurRad="38100" dist="19050" dir="2700000" algn="tl" rotWithShape="0">
                    <a:schemeClr val="dk1">
                      <a:alpha val="40000"/>
                    </a:schemeClr>
                  </a:outerShdw>
                </a:effectLst>
                <a:sym typeface="+mn-ea"/>
              </a:rPr>
              <a:t> </a:t>
            </a:r>
            <a:r>
              <a:rPr lang="zh-CN" altLang="en-US" sz="2400" b="1" dirty="0">
                <a:solidFill>
                  <a:schemeClr val="tx1"/>
                </a:solidFill>
                <a:effectLst>
                  <a:outerShdw blurRad="38100" dist="19050" dir="2700000" algn="tl" rotWithShape="0">
                    <a:schemeClr val="dk1">
                      <a:alpha val="40000"/>
                    </a:schemeClr>
                  </a:outerShdw>
                </a:effectLst>
                <a:sym typeface="+mn-ea"/>
              </a:rPr>
              <a:t>、</a:t>
            </a:r>
            <a:r>
              <a:rPr lang="en-US" altLang="zh-CN" sz="2400" b="1" dirty="0">
                <a:solidFill>
                  <a:schemeClr val="tx1"/>
                </a:solidFill>
                <a:effectLst>
                  <a:outerShdw blurRad="38100" dist="19050" dir="2700000" algn="tl" rotWithShape="0">
                    <a:schemeClr val="dk1">
                      <a:alpha val="40000"/>
                    </a:schemeClr>
                  </a:outerShdw>
                </a:effectLst>
                <a:sym typeface="+mn-ea"/>
              </a:rPr>
              <a:t>2016</a:t>
            </a:r>
            <a:r>
              <a:rPr lang="zh-CN" altLang="en-US" sz="2400" b="1" dirty="0">
                <a:solidFill>
                  <a:schemeClr val="tx1"/>
                </a:solidFill>
                <a:effectLst>
                  <a:outerShdw blurRad="38100" dist="19050" dir="2700000" algn="tl" rotWithShape="0">
                    <a:schemeClr val="dk1">
                      <a:alpha val="40000"/>
                    </a:schemeClr>
                  </a:outerShdw>
                </a:effectLst>
                <a:sym typeface="+mn-ea"/>
              </a:rPr>
              <a:t>年再下降到6.</a:t>
            </a:r>
            <a:r>
              <a:rPr lang="en-US" altLang="zh-CN" sz="2400" b="1" dirty="0">
                <a:solidFill>
                  <a:schemeClr val="tx1"/>
                </a:solidFill>
                <a:effectLst>
                  <a:outerShdw blurRad="38100" dist="19050" dir="2700000" algn="tl" rotWithShape="0">
                    <a:schemeClr val="dk1">
                      <a:alpha val="40000"/>
                    </a:schemeClr>
                  </a:outerShdw>
                </a:effectLst>
                <a:sym typeface="+mn-ea"/>
              </a:rPr>
              <a:t>7</a:t>
            </a:r>
            <a:r>
              <a:rPr lang="zh-CN" altLang="en-US" sz="2400" b="1" dirty="0">
                <a:solidFill>
                  <a:schemeClr val="tx1"/>
                </a:solidFill>
                <a:effectLst>
                  <a:outerShdw blurRad="38100" dist="19050" dir="2700000" algn="tl" rotWithShape="0">
                    <a:schemeClr val="dk1">
                      <a:alpha val="40000"/>
                    </a:schemeClr>
                  </a:outerShdw>
                </a:effectLst>
                <a:sym typeface="+mn-ea"/>
              </a:rPr>
              <a:t>%</a:t>
            </a:r>
            <a:r>
              <a:rPr lang="en-US" altLang="zh-CN" sz="2400" b="1" dirty="0">
                <a:solidFill>
                  <a:schemeClr val="tx1"/>
                </a:solidFill>
                <a:effectLst>
                  <a:outerShdw blurRad="38100" dist="19050" dir="2700000" algn="tl" rotWithShape="0">
                    <a:schemeClr val="dk1">
                      <a:alpha val="40000"/>
                    </a:schemeClr>
                  </a:outerShdw>
                </a:effectLst>
                <a:sym typeface="+mn-ea"/>
              </a:rPr>
              <a:t> </a:t>
            </a:r>
            <a:r>
              <a:rPr lang="zh-CN" altLang="en-US" sz="2400" b="1" dirty="0">
                <a:solidFill>
                  <a:schemeClr val="tx1"/>
                </a:solidFill>
                <a:effectLst>
                  <a:outerShdw blurRad="38100" dist="19050" dir="2700000" algn="tl" rotWithShape="0">
                    <a:schemeClr val="dk1">
                      <a:alpha val="40000"/>
                    </a:schemeClr>
                  </a:outerShdw>
                </a:effectLst>
                <a:sym typeface="+mn-ea"/>
              </a:rPr>
              <a:t>，由此引发出工业品价格下降、企业利润下降、财政收入下降等问题，而且社会信用下降，金融风险上升，</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这是表面性挑战</a:t>
            </a:r>
            <a:r>
              <a:rPr lang="zh-CN" altLang="en-US" sz="2400" b="1" dirty="0">
                <a:solidFill>
                  <a:schemeClr val="tx1"/>
                </a:solidFill>
                <a:effectLst>
                  <a:outerShdw blurRad="38100" dist="19050" dir="2700000" algn="tl" rotWithShape="0">
                    <a:schemeClr val="dk1">
                      <a:alpha val="40000"/>
                    </a:schemeClr>
                  </a:outerShdw>
                </a:effectLst>
                <a:sym typeface="+mn-ea"/>
              </a:rPr>
              <a:t>；二是经济结构分化障碍，分配结构、需求结构、产业结构、区域结构等扭曲，严重制约经济发展，</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是长期深度性挑战</a:t>
            </a:r>
            <a:r>
              <a:rPr lang="zh-CN" altLang="en-US" sz="2400" b="1" dirty="0">
                <a:solidFill>
                  <a:schemeClr val="tx1"/>
                </a:solidFill>
                <a:effectLst>
                  <a:outerShdw blurRad="38100" dist="19050" dir="2700000" algn="tl" rotWithShape="0">
                    <a:schemeClr val="dk1">
                      <a:alpha val="40000"/>
                    </a:schemeClr>
                  </a:outerShdw>
                </a:effectLst>
                <a:sym typeface="+mn-ea"/>
              </a:rPr>
              <a:t>；三是经济社会体制不完善，市场经济起决定性作用但市场经济体制还很不成熟，政府更好地发挥作用但现代国家治理体制还很不完备，政府与市场的关系不协调，目前既不能忽视需求侧，又要重点进行供给侧结构性改革，</a:t>
            </a:r>
            <a:r>
              <a:rPr lang="zh-CN" altLang="en-US" sz="24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这是根本性挑战</a:t>
            </a:r>
            <a:r>
              <a:rPr lang="zh-CN" altLang="en-US" sz="2400" b="1" dirty="0">
                <a:solidFill>
                  <a:schemeClr val="tx1"/>
                </a:solidFill>
                <a:effectLst>
                  <a:outerShdw blurRad="38100" dist="19050" dir="2700000" algn="tl" rotWithShape="0">
                    <a:schemeClr val="dk1">
                      <a:alpha val="40000"/>
                    </a:schemeClr>
                  </a:outerShdw>
                </a:effectLst>
                <a:sym typeface="+mn-ea"/>
              </a:rPr>
              <a:t>。总的来看，以上挑战既有短周期性问题，也即需求障碍，如金融危机造成我国出口市场萎缩等，更主要的是结构性问题和体制问题，所以这是长期的、带根本性的。必须通过深化供给侧结构性改革和技术革命来解决，靠刺激政策只有能治膘。</a:t>
            </a:r>
            <a:endParaRPr lang="zh-CN" altLang="en-US" sz="24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p:nvPr>
            <p:ph idx="1"/>
          </p:nvPr>
        </p:nvSpPr>
        <p:spPr>
          <a:xfrm>
            <a:off x="838200" y="842645"/>
            <a:ext cx="10515600" cy="5334635"/>
          </a:xfrm>
        </p:spPr>
        <p:style>
          <a:lnRef idx="1">
            <a:schemeClr val="accent6"/>
          </a:lnRef>
          <a:fillRef idx="2">
            <a:schemeClr val="accent6"/>
          </a:fillRef>
          <a:effectRef idx="1">
            <a:schemeClr val="accent6"/>
          </a:effectRef>
          <a:fontRef idx="minor">
            <a:schemeClr val="dk1"/>
          </a:fontRef>
        </p:style>
        <p:txBody>
          <a:bodyPr>
            <a:normAutofit lnSpcReduction="20000"/>
          </a:bodyPr>
          <a:p>
            <a:pPr marL="0" indent="0">
              <a:lnSpc>
                <a:spcPct val="130000"/>
              </a:lnSpc>
              <a:buNone/>
            </a:pPr>
            <a:r>
              <a:rPr lang="en-US" altLang="zh-CN" b="1" dirty="0">
                <a:effectLst>
                  <a:outerShdw blurRad="38100" dist="19050" dir="2700000" algn="tl" rotWithShape="0">
                    <a:schemeClr val="dk1">
                      <a:alpha val="40000"/>
                    </a:schemeClr>
                  </a:outerShdw>
                </a:effectLst>
                <a:sym typeface="+mn-ea"/>
              </a:rPr>
              <a:t>        </a:t>
            </a:r>
            <a:r>
              <a:rPr lang="zh-CN" altLang="en-US" sz="2400" b="1" dirty="0">
                <a:effectLst>
                  <a:outerShdw blurRad="38100" dist="19050" dir="2700000" algn="tl" rotWithShape="0">
                    <a:schemeClr val="dk1">
                      <a:alpha val="40000"/>
                    </a:schemeClr>
                  </a:outerShdw>
                </a:effectLst>
                <a:sym typeface="+mn-ea"/>
              </a:rPr>
              <a:t>根据经济周期规律，这轮世界经济下行状况将会持续到能够带动世界经济新一轮繁荣的科技革命和产业革命全面出现之时。目前正在全球兴起的绿色发展及其技术革命可能就是带动世界经济走出下行并进入繁荣的新动力，也是中国经济调整升级实现可持续快速发展的</a:t>
            </a:r>
            <a:r>
              <a:rPr lang="zh-CN" altLang="en-US" sz="2400" b="1">
                <a:effectLst>
                  <a:outerShdw blurRad="38100" dist="19050" dir="2700000" algn="tl" rotWithShape="0">
                    <a:schemeClr val="dk1">
                      <a:alpha val="40000"/>
                    </a:schemeClr>
                  </a:outerShdw>
                </a:effectLst>
                <a:sym typeface="+mn-ea"/>
              </a:rPr>
              <a:t>战略机会窗口。演化经济学家佩蕾丝和苏蒂提出后发国家实现经济追赶的两种“机会窗口”理论：一种是发展中国家以劳动力成本低廉等比较优势对发达国家进行追赶的“第一种机会窗口”。</a:t>
            </a:r>
            <a:r>
              <a:rPr lang="zh-CN" altLang="en-US" sz="2400" b="1">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而对发展中国家真正具有赶超意义的，是处于酝酿阶段的新技术革命所提供的“第二种机会窗口”</a:t>
            </a:r>
            <a:r>
              <a:rPr lang="zh-CN" altLang="en-US" sz="2400" b="1">
                <a:effectLst>
                  <a:outerShdw blurRad="38100" dist="19050" dir="2700000" algn="tl" rotWithShape="0">
                    <a:schemeClr val="dk1">
                      <a:alpha val="40000"/>
                    </a:schemeClr>
                  </a:outerShdw>
                </a:effectLst>
                <a:sym typeface="+mn-ea"/>
              </a:rPr>
              <a:t>。目前支撑绿色产业革命的新一代信息技术、新能源技术、新材料技术、新生物技术、新环境技术和智能制造技术等都还处于早期阶段，发展中地区的差距并不悬殊，后发国家发挥自身优势实施重大产业技术、重大核心技术、关键共性技术攻关，就可能进入新技术体系，实现跳跃式发展。目前我国的关键是全面完成</a:t>
            </a:r>
            <a:r>
              <a:rPr lang="en-US" altLang="zh-CN" sz="2400" b="1">
                <a:effectLst>
                  <a:outerShdw blurRad="38100" dist="19050" dir="2700000" algn="tl" rotWithShape="0">
                    <a:schemeClr val="dk1">
                      <a:alpha val="40000"/>
                    </a:schemeClr>
                  </a:outerShdw>
                </a:effectLst>
                <a:sym typeface="+mn-ea"/>
              </a:rPr>
              <a:t>“</a:t>
            </a:r>
            <a:r>
              <a:rPr lang="zh-CN" altLang="en-US" sz="2400" b="1">
                <a:effectLst>
                  <a:outerShdw blurRad="38100" dist="19050" dir="2700000" algn="tl" rotWithShape="0">
                    <a:schemeClr val="dk1">
                      <a:alpha val="40000"/>
                    </a:schemeClr>
                  </a:outerShdw>
                </a:effectLst>
                <a:sym typeface="+mn-ea"/>
              </a:rPr>
              <a:t>三去一降一补</a:t>
            </a:r>
            <a:r>
              <a:rPr lang="en-US" altLang="zh-CN" sz="2400" b="1">
                <a:effectLst>
                  <a:outerShdw blurRad="38100" dist="19050" dir="2700000" algn="tl" rotWithShape="0">
                    <a:schemeClr val="dk1">
                      <a:alpha val="40000"/>
                    </a:schemeClr>
                  </a:outerShdw>
                </a:effectLst>
                <a:sym typeface="+mn-ea"/>
              </a:rPr>
              <a:t>”</a:t>
            </a:r>
            <a:r>
              <a:rPr lang="zh-CN" altLang="en-US" sz="2400" b="1">
                <a:effectLst>
                  <a:outerShdw blurRad="38100" dist="19050" dir="2700000" algn="tl" rotWithShape="0">
                    <a:schemeClr val="dk1">
                      <a:alpha val="40000"/>
                    </a:schemeClr>
                  </a:outerShdw>
                </a:effectLst>
                <a:sym typeface="+mn-ea"/>
              </a:rPr>
              <a:t>任务。</a:t>
            </a:r>
            <a:endParaRPr lang="zh-CN" altLang="en-US" sz="2000" b="1">
              <a:solidFill>
                <a:schemeClr val="tx1"/>
              </a:solidFill>
              <a:effectLst>
                <a:outerShdw blurRad="38100" dist="19050" dir="2700000" algn="tl" rotWithShape="0">
                  <a:schemeClr val="dk1">
                    <a:alpha val="40000"/>
                  </a:schemeClr>
                </a:outerShdw>
              </a:effectLst>
              <a:sym typeface="+mn-ea"/>
            </a:endParaRPr>
          </a:p>
          <a:p>
            <a:pPr marL="0" indent="0">
              <a:lnSpc>
                <a:spcPct val="130000"/>
              </a:lnSpc>
              <a:buNone/>
            </a:pPr>
            <a:endParaRPr lang="zh-CN" altLang="en-US" sz="2000" b="1">
              <a:solidFill>
                <a:schemeClr val="tx1"/>
              </a:solidFill>
              <a:effectLst>
                <a:outerShdw blurRad="38100" dist="19050" dir="2700000" algn="tl" rotWithShape="0">
                  <a:schemeClr val="dk1">
                    <a:alpha val="40000"/>
                  </a:schemeClr>
                </a:outerShdw>
              </a:effectLst>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p>
            <a:r>
              <a:rPr lang="zh-CN" altLang="en-US" sz="4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二，空间经济重塑的区域大格局</a:t>
            </a:r>
            <a:endParaRPr lang="zh-CN" altLang="en-US" sz="48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4" name="内容占位符 3"/>
          <p:cNvSpPr/>
          <p:nvPr>
            <p:ph idx="1"/>
          </p:nvPr>
        </p:nvSpPr>
        <p:spPr>
          <a:xfrm>
            <a:off x="838200" y="1567815"/>
            <a:ext cx="10515600" cy="4721860"/>
          </a:xfrm>
        </p:spPr>
        <p:style>
          <a:lnRef idx="1">
            <a:schemeClr val="accent6"/>
          </a:lnRef>
          <a:fillRef idx="2">
            <a:schemeClr val="accent6"/>
          </a:fillRef>
          <a:effectRef idx="1">
            <a:schemeClr val="accent6"/>
          </a:effectRef>
          <a:fontRef idx="minor">
            <a:schemeClr val="dk1"/>
          </a:fontRef>
        </p:style>
        <p:txBody>
          <a:bodyPr>
            <a:normAutofit lnSpcReduction="10000"/>
          </a:bodyPr>
          <a:p>
            <a:pPr algn="just" eaLnBrk="1" hangingPunct="1">
              <a:lnSpc>
                <a:spcPct val="130000"/>
              </a:lnSpc>
              <a:buNone/>
            </a:pPr>
            <a:r>
              <a:rPr lang="en-US" altLang="zh-CN" b="1" dirty="0">
                <a:solidFill>
                  <a:srgbClr val="2A1100"/>
                </a:solidFill>
                <a:sym typeface="宋体" panose="02010600030101010101" pitchFamily="2" charset="-122"/>
              </a:rPr>
              <a:t>        </a:t>
            </a:r>
            <a:r>
              <a:rPr lang="en-US" altLang="zh-CN" b="1" dirty="0">
                <a:solidFill>
                  <a:schemeClr val="tx1"/>
                </a:solidFill>
                <a:effectLst>
                  <a:outerShdw blurRad="38100" dist="19050" dir="2700000" algn="tl" rotWithShape="0">
                    <a:schemeClr val="dk1">
                      <a:alpha val="40000"/>
                    </a:schemeClr>
                  </a:outerShdw>
                </a:effectLst>
                <a:sym typeface="宋体" panose="02010600030101010101" pitchFamily="2" charset="-122"/>
              </a:rPr>
              <a:t> </a:t>
            </a:r>
            <a:r>
              <a:rPr lang="zh-CN" altLang="en-US" sz="2400" b="1" dirty="0">
                <a:solidFill>
                  <a:schemeClr val="tx1"/>
                </a:solidFill>
                <a:effectLst>
                  <a:outerShdw blurRad="38100" dist="19050" dir="2700000" algn="tl" rotWithShape="0">
                    <a:schemeClr val="dk1">
                      <a:alpha val="40000"/>
                    </a:schemeClr>
                  </a:outerShdw>
                </a:effectLst>
                <a:sym typeface="宋体" panose="02010600030101010101" pitchFamily="2" charset="-122"/>
              </a:rPr>
              <a:t>空间经济重塑是我国优化经济结构引领新常态的重大战略，主旨是优化生产要素空间布局以实现经济增密，从物流和人流角度减少对时空的占用，提高经济的聚集效应，进而达到节省资源消耗和减少排放的目的。</a:t>
            </a:r>
            <a:r>
              <a:rPr lang="zh-CN" altLang="en-US" sz="2400" b="1" dirty="0">
                <a:solidFill>
                  <a:srgbClr val="2A1100"/>
                </a:solidFill>
                <a:sym typeface="宋体" panose="02010600030101010101" pitchFamily="2" charset="-122"/>
              </a:rPr>
              <a:t> </a:t>
            </a:r>
            <a:r>
              <a:rPr lang="zh-CN" altLang="en-US" sz="2400" b="1" dirty="0">
                <a:solidFill>
                  <a:schemeClr val="tx1"/>
                </a:solidFill>
                <a:effectLst>
                  <a:outerShdw blurRad="38100" dist="19050" dir="2700000" algn="tl" rotWithShape="0">
                    <a:schemeClr val="dk1">
                      <a:alpha val="40000"/>
                    </a:schemeClr>
                  </a:outerShdw>
                </a:effectLst>
                <a:sym typeface="宋体" panose="02010600030101010101" pitchFamily="2" charset="-122"/>
              </a:rPr>
              <a:t>由于工业和与之配套的服务业向有市场潜力（市场接近）的地方集聚形成增长极，而伴经济、人口和用地规模的扩大（成本指数），出现了一系列经济、社会和环境问题（拥挤效应），基于产业成本的作用，于是会推动一些产业向成本相对低的郊区迁移，便形成了多层级的区域中心。即由大、中、小城市群带组成的，具有强大极化力和辐射力的多极化、网络化、一体化的空间经济体系，通过经济互补、经济辐射、经济渗透、经济交流、经济密集，实现城市与农村、农业与非农产业以及中心区与外围区的统筹与高效发展。         </a:t>
            </a:r>
            <a:endParaRPr lang="zh-CN" altLang="en-US" sz="2400" b="1" dirty="0">
              <a:solidFill>
                <a:schemeClr val="tx1"/>
              </a:solidFill>
              <a:effectLst>
                <a:outerShdw blurRad="38100" dist="19050" dir="2700000" algn="tl" rotWithShape="0">
                  <a:schemeClr val="dk1">
                    <a:alpha val="40000"/>
                  </a:schemeClr>
                </a:outerShdw>
              </a:effectLst>
              <a:latin typeface="+mj-ea"/>
              <a:ea typeface="+mj-ea"/>
              <a:sym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47090"/>
            <a:ext cx="10515600" cy="5356225"/>
          </a:xfrm>
        </p:spPr>
        <p:style>
          <a:lnRef idx="1">
            <a:schemeClr val="accent6"/>
          </a:lnRef>
          <a:fillRef idx="2">
            <a:schemeClr val="accent6"/>
          </a:fillRef>
          <a:effectRef idx="1">
            <a:schemeClr val="accent6"/>
          </a:effectRef>
          <a:fontRef idx="minor">
            <a:schemeClr val="dk1"/>
          </a:fontRef>
        </p:style>
        <p:txBody>
          <a:bodyPr>
            <a:normAutofit fontScale="90000" lnSpcReduction="10000"/>
          </a:bodyPr>
          <a:p>
            <a:pPr marL="0" indent="0">
              <a:lnSpc>
                <a:spcPct val="140000"/>
              </a:lnSpc>
              <a:buNone/>
            </a:pPr>
            <a:r>
              <a:rPr lang="en-US" altLang="zh-CN" b="1" dirty="0">
                <a:solidFill>
                  <a:srgbClr val="FF0000"/>
                </a:solidFill>
                <a:latin typeface="黑体" panose="02010609060101010101" pitchFamily="2" charset="-122"/>
                <a:ea typeface="黑体" panose="02010609060101010101" pitchFamily="2" charset="-122"/>
                <a:sym typeface="+mn-ea"/>
              </a:rPr>
              <a:t>    </a:t>
            </a:r>
            <a:r>
              <a:rPr lang="en-US" altLang="zh-CN" sz="32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1</a:t>
            </a:r>
            <a:r>
              <a:rPr lang="zh-CN" altLang="en-US" sz="32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、国家三大顶层战略。</a:t>
            </a:r>
            <a:r>
              <a:rPr lang="zh-CN" altLang="en-US" sz="24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为应</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对中国经济下行的巨大压力，</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全面完成</a:t>
            </a:r>
            <a:r>
              <a:rPr lang="en-US" alt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三去一降一补</a:t>
            </a:r>
            <a:r>
              <a:rPr lang="en-US" alt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任务，</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党中央</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在</a:t>
            </a:r>
            <a:r>
              <a:rPr lang="en-US" alt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沿海大开放、西部大开发、振兴东北和中部崛起</a:t>
            </a:r>
            <a:r>
              <a:rPr lang="en-US"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等四大板块战略</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的基础上</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，提出“一带一路”、京津冀协同</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发展</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与长江经济带</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建设</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“三大</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顶层</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战略”，</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实行经济地理的革命性重塑，</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强势撬动新的增长版块和空间，</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打造多层级一体化的经济增长极新体系，实现国内与国际、东部与中西部、发达地区与发展中地区、商品贸易与要素贸易的</a:t>
            </a:r>
            <a:r>
              <a:rPr lang="en-US" alt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四个一体化</a:t>
            </a:r>
            <a:r>
              <a:rPr lang="en-US" alt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。从更高的层次</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和</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更广的空间,构建跨区域大交通、大流通、大市场</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、大产业，</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进一步扩大对外开放，</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最终实现</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沿海与内地、国内与国外</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的</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联动发展，促进</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国内外</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资源的优化配置和要素的自由流动</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推动中国经济发展实现新跨越</a:t>
            </a:r>
            <a:r>
              <a:rPr lang="zh-CN"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和大跨越。</a:t>
            </a:r>
            <a:r>
              <a:rPr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a:t>
            </a:r>
            <a:r>
              <a:rPr dirty="0">
                <a:effectLst>
                  <a:outerShdw blurRad="38100" dist="19050" dir="2700000" algn="tl" rotWithShape="0">
                    <a:schemeClr val="dk1">
                      <a:alpha val="40000"/>
                    </a:schemeClr>
                  </a:outerShdw>
                </a:effectLst>
                <a:sym typeface="+mn-ea"/>
              </a:rPr>
              <a:t>  </a:t>
            </a:r>
            <a:r>
              <a:rPr lang="zh-CN" altLang="en-US"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rPr>
              <a:t>   </a:t>
            </a:r>
            <a:endParaRPr lang="zh-CN" altLang="en-US" dirty="0">
              <a:solidFill>
                <a:schemeClr val="tx1"/>
              </a:solidFill>
              <a:effectLst>
                <a:outerShdw blurRad="38100" dist="19050" dir="2700000" algn="tl" rotWithShape="0">
                  <a:schemeClr val="dk1">
                    <a:alpha val="40000"/>
                  </a:schemeClr>
                </a:outerShdw>
              </a:effectLst>
              <a:latin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44880"/>
            <a:ext cx="10572115" cy="5412740"/>
          </a:xfrm>
        </p:spPr>
        <p:style>
          <a:lnRef idx="1">
            <a:schemeClr val="accent6"/>
          </a:lnRef>
          <a:fillRef idx="2">
            <a:schemeClr val="accent6"/>
          </a:fillRef>
          <a:effectRef idx="1">
            <a:schemeClr val="accent6"/>
          </a:effectRef>
          <a:fontRef idx="minor">
            <a:schemeClr val="dk1"/>
          </a:fontRef>
        </p:style>
        <p:txBody>
          <a:bodyPr>
            <a:normAutofit fontScale="60000"/>
          </a:bodyPr>
          <a:p>
            <a:pPr marL="0" indent="0">
              <a:lnSpc>
                <a:spcPct val="140000"/>
              </a:lnSpc>
              <a:buNone/>
            </a:pPr>
            <a:r>
              <a:rPr lang="en-US" altLang="zh-CN" b="1" dirty="0">
                <a:solidFill>
                  <a:schemeClr val="tx1"/>
                </a:solidFill>
                <a:ea typeface="黑体" panose="02010609060101010101" pitchFamily="2" charset="-122"/>
                <a:sym typeface="+mn-ea"/>
              </a:rPr>
              <a:t>       </a:t>
            </a:r>
            <a:r>
              <a:rPr lang="en-US" altLang="zh-CN" sz="4800" b="1" dirty="0">
                <a:solidFill>
                  <a:schemeClr val="tx1"/>
                </a:solidFill>
                <a:ea typeface="黑体" panose="02010609060101010101" pitchFamily="2" charset="-122"/>
                <a:sym typeface="+mn-ea"/>
              </a:rPr>
              <a:t> </a:t>
            </a:r>
            <a:r>
              <a:rPr lang="en-US" altLang="zh-CN" sz="4400" b="1" dirty="0">
                <a:solidFill>
                  <a:schemeClr val="tx1"/>
                </a:solidFill>
                <a:ea typeface="黑体" panose="02010609060101010101" pitchFamily="2" charset="-122"/>
                <a:sym typeface="+mn-ea"/>
              </a:rPr>
              <a:t>  </a:t>
            </a:r>
            <a:r>
              <a:rPr lang="en-US" altLang="zh-CN" sz="44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2</a:t>
            </a:r>
            <a:r>
              <a:rPr lang="zh-CN" altLang="en-US" sz="44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、湖南一带一部战略：</a:t>
            </a:r>
            <a:r>
              <a:rPr lang="zh-CN" altLang="en-US"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在全国经济地理重塑中习总书记对湖南提出了</a:t>
            </a:r>
            <a:r>
              <a:rPr lang="en-US" altLang="zh-CN"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一带一部</a:t>
            </a:r>
            <a:r>
              <a:rPr lang="en-US" altLang="zh-CN"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新区位战略，过渡带是湖南同沿海地区间产业与要素梯度转移的关联，呈现大过道、大承接的腹地特征；而结合部则是在长江经济带建设中湖南同沿海开放带反梯度融合的赶超功能，具有大跨越、大开放的外向特征，打造内陆沿江、沿河、沿路开放高地</a:t>
            </a:r>
            <a:r>
              <a:rPr lang="zh-CN" altLang="en-US" sz="40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en-US" altLang="zh-CN"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一带一部</a:t>
            </a:r>
            <a:r>
              <a:rPr lang="en-US" altLang="zh-CN"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4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新区位使湖南</a:t>
            </a:r>
            <a:r>
              <a:rPr lang="zh-CN" altLang="en-US" sz="40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由以往“承东启西”的传递式低级状态全面进入“融东促西”的集聚式高级状态，实现对东部沿海地区和长江开放经济带现代经济要素的跳跃式承接与融合，改变单纯的“中心—边缘”结构，打造以长株潭城市群为首级的增长极体系，着力推进深入的工业化，</a:t>
            </a:r>
            <a:r>
              <a:rPr lang="zh-CN" altLang="en-US" sz="4000" b="1">
                <a:solidFill>
                  <a:schemeClr val="tx1"/>
                </a:solidFill>
                <a:effectLst>
                  <a:outerShdw blurRad="38100" dist="19050" dir="2700000" algn="tl" rotWithShape="0">
                    <a:schemeClr val="dk1">
                      <a:alpha val="40000"/>
                    </a:schemeClr>
                  </a:outerShdw>
                </a:effectLst>
                <a:sym typeface="+mn-ea"/>
              </a:rPr>
              <a:t>发展新型装备、新型能源、新型材料、新型生物、新型信息、新型服务等“</a:t>
            </a:r>
            <a:r>
              <a:rPr lang="zh-CN" altLang="en-US" sz="4000" b="1">
                <a:solidFill>
                  <a:schemeClr val="tx1"/>
                </a:solidFill>
                <a:effectLst>
                  <a:outerShdw blurRad="38100" dist="19050" dir="2700000" algn="tl" rotWithShape="0">
                    <a:schemeClr val="dk1">
                      <a:alpha val="40000"/>
                    </a:schemeClr>
                  </a:outerShdw>
                </a:effectLst>
                <a:ea typeface="黑体" panose="02010609060101010101" pitchFamily="2" charset="-122"/>
                <a:sym typeface="+mn-ea"/>
              </a:rPr>
              <a:t>六新产业</a:t>
            </a:r>
            <a:r>
              <a:rPr lang="zh-CN" altLang="en-US" sz="4000" b="1">
                <a:solidFill>
                  <a:schemeClr val="tx1"/>
                </a:solidFill>
                <a:effectLst>
                  <a:outerShdw blurRad="38100" dist="19050" dir="2700000" algn="tl" rotWithShape="0">
                    <a:schemeClr val="dk1">
                      <a:alpha val="40000"/>
                    </a:schemeClr>
                  </a:outerShdw>
                </a:effectLst>
                <a:sym typeface="+mn-ea"/>
              </a:rPr>
              <a:t>”，</a:t>
            </a:r>
            <a:r>
              <a:rPr lang="zh-CN" altLang="en-US" sz="40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实现湖南经济集聚集群集约发展。</a:t>
            </a:r>
            <a:endParaRPr lang="zh-CN" altLang="en-US" sz="40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80720" y="898525"/>
            <a:ext cx="10673080" cy="5369560"/>
          </a:xfrm>
        </p:spPr>
        <p:style>
          <a:lnRef idx="1">
            <a:schemeClr val="accent6"/>
          </a:lnRef>
          <a:fillRef idx="2">
            <a:schemeClr val="accent6"/>
          </a:fillRef>
          <a:effectRef idx="1">
            <a:schemeClr val="accent6"/>
          </a:effectRef>
          <a:fontRef idx="minor">
            <a:schemeClr val="dk1"/>
          </a:fontRef>
        </p:style>
        <p:txBody>
          <a:bodyPr>
            <a:normAutofit fontScale="25000"/>
          </a:bodyPr>
          <a:p>
            <a:pPr marL="0" indent="0">
              <a:lnSpc>
                <a:spcPct val="120000"/>
              </a:lnSpc>
              <a:buNone/>
            </a:pPr>
            <a:r>
              <a:rPr lang="zh-CN" altLang="en-US" sz="2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a:t>
            </a:r>
            <a:endParaRPr lang="zh-CN" altLang="en-US" sz="24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pPr marL="0" indent="0">
              <a:lnSpc>
                <a:spcPct val="130000"/>
              </a:lnSpc>
              <a:buNone/>
            </a:pPr>
            <a:r>
              <a:rPr lang="en-US" altLang="zh-CN" sz="8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a:t>
            </a:r>
            <a:r>
              <a:rPr lang="en-US" altLang="zh-CN" sz="115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3</a:t>
            </a:r>
            <a:r>
              <a:rPr lang="zh-CN" altLang="en-US" sz="11500"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a:t>
            </a:r>
            <a:r>
              <a:rPr lang="zh-CN" altLang="en-US" sz="11500" b="1"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鹰形结构核心增长极：</a:t>
            </a:r>
            <a:r>
              <a:rPr lang="zh-CN" altLang="en-US" sz="88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湖南</a:t>
            </a:r>
            <a:r>
              <a:rPr lang="en-US" altLang="zh-CN" sz="88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88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一带一部</a:t>
            </a:r>
            <a:r>
              <a:rPr lang="en-US" altLang="zh-CN" sz="88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88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新定位的核心是国家三大顶层战略的“大棋局”同湖南空间经济“重要增长极体系”的全面联通。即紧密依托京广线、沪昆线、包柳线三大铁路通道纵横交集的大枢纽，长江、洞庭湖与湘资沅澧四水交汇的大通道、黄花机场与长沙南站高铁枢纽融通的大空港，实行水陆空立体联动，在全省市域中介性增长极和县域分散性增长点的基础上，建设以东向长株潭城市群为首、以衡阳和岳阳为南北向两翼、以怀化为西向之尾的“鹰形结构”核心增长极体系，全面融入国家长江经济带和丝绸之路经济带、21世纪海上丝绸之路即“两带一路”战略，打造经济新常态时期湖南经济升级版。 </a:t>
            </a:r>
            <a:r>
              <a:rPr lang="zh-CN" altLang="en-US" sz="88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这里特别值得提出的是，北翼岳阳是湖南对接长江经济带的枢纽，身居洞庭湖核心区位，是长江经济带建设和中部崛起的区域性中心城市。湖南全面融入长江经济带，必须实现长株潭与岳阳口岸城市的对接，打造由长株潭岳构成的长沙大都市区，建设国家中心城市。</a:t>
            </a:r>
            <a:r>
              <a:rPr lang="zh-CN" altLang="en-US" sz="6600" b="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a:t>
            </a:r>
            <a:endParaRPr lang="zh-CN" altLang="en-US" sz="66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pPr marL="0" indent="0">
              <a:lnSpc>
                <a:spcPct val="140000"/>
              </a:lnSpc>
              <a:buNone/>
            </a:pPr>
            <a:endParaRPr lang="zh-CN" altLang="en-US" sz="60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pPr marL="0" indent="0">
              <a:lnSpc>
                <a:spcPct val="130000"/>
              </a:lnSpc>
              <a:buNone/>
            </a:pPr>
            <a:endParaRPr lang="zh-CN" altLang="en-US" sz="32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3733</Words>
  <Application>WPS 演示</Application>
  <PresentationFormat>宽屏</PresentationFormat>
  <Paragraphs>56</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微软雅黑</vt:lpstr>
      <vt:lpstr>华文新魏</vt:lpstr>
      <vt:lpstr>华文隶书</vt:lpstr>
      <vt:lpstr>楷体</vt:lpstr>
      <vt:lpstr>黑体</vt:lpstr>
      <vt:lpstr>华文楷体</vt:lpstr>
      <vt:lpstr>华文琥珀</vt:lpstr>
      <vt:lpstr>Calibri Light</vt:lpstr>
      <vt:lpstr>Calibri</vt:lpstr>
      <vt:lpstr>Office 主题</vt:lpstr>
      <vt:lpstr>经济形势与区域发展战略</vt:lpstr>
      <vt:lpstr>  今天主要讲以下四个内容：    </vt:lpstr>
      <vt:lpstr> 一，中国经济发展形势重大判断 </vt:lpstr>
      <vt:lpstr>PowerPoint 演示文稿</vt:lpstr>
      <vt:lpstr>PowerPoint 演示文稿</vt:lpstr>
      <vt:lpstr>二，空间经济重塑的区域大格局</vt:lpstr>
      <vt:lpstr>PowerPoint 演示文稿</vt:lpstr>
      <vt:lpstr>PowerPoint 演示文稿</vt:lpstr>
      <vt:lpstr>PowerPoint 演示文稿</vt:lpstr>
      <vt:lpstr>三、经济发展方式转变主要对策</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macbook</dc:creator>
  <cp:lastModifiedBy>macbook</cp:lastModifiedBy>
  <cp:revision>349</cp:revision>
  <dcterms:created xsi:type="dcterms:W3CDTF">2016-10-28T01:25:00Z</dcterms:created>
  <dcterms:modified xsi:type="dcterms:W3CDTF">2017-05-16T09:57:38Z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